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81" r:id="rId5"/>
    <p:sldId id="259" r:id="rId6"/>
    <p:sldId id="260" r:id="rId7"/>
    <p:sldId id="261" r:id="rId8"/>
    <p:sldId id="262" r:id="rId9"/>
    <p:sldId id="263" r:id="rId10"/>
    <p:sldId id="264" r:id="rId11"/>
    <p:sldId id="274" r:id="rId12"/>
    <p:sldId id="265" r:id="rId13"/>
    <p:sldId id="266" r:id="rId14"/>
    <p:sldId id="278" r:id="rId15"/>
    <p:sldId id="267" r:id="rId16"/>
    <p:sldId id="279" r:id="rId17"/>
    <p:sldId id="268" r:id="rId18"/>
    <p:sldId id="280" r:id="rId19"/>
    <p:sldId id="269" r:id="rId20"/>
    <p:sldId id="275" r:id="rId21"/>
    <p:sldId id="282" r:id="rId22"/>
    <p:sldId id="283" r:id="rId23"/>
    <p:sldId id="284" r:id="rId24"/>
    <p:sldId id="285" r:id="rId25"/>
    <p:sldId id="270" r:id="rId26"/>
    <p:sldId id="271" r:id="rId27"/>
    <p:sldId id="272" r:id="rId28"/>
    <p:sldId id="273" r:id="rId29"/>
    <p:sldId id="276" r:id="rId30"/>
  </p:sldIdLst>
  <p:sldSz cx="9144000" cy="6858000" type="screen4x3"/>
  <p:notesSz cx="6858000" cy="9296400"/>
  <p:custDataLst>
    <p:tags r:id="rId33"/>
  </p:custDataLst>
  <p:defaultTextStyle>
    <a:defPPr>
      <a:defRPr lang="en-US"/>
    </a:defPPr>
    <a:lvl1pPr algn="l" rtl="0" fontAlgn="base">
      <a:spcBef>
        <a:spcPct val="0"/>
      </a:spcBef>
      <a:spcAft>
        <a:spcPct val="0"/>
      </a:spcAft>
      <a:defRPr sz="2400" kern="1200">
        <a:solidFill>
          <a:srgbClr val="000066"/>
        </a:solidFill>
        <a:latin typeface="Lucida Sans Unicode" pitchFamily="34" charset="0"/>
        <a:ea typeface="+mn-ea"/>
        <a:cs typeface="Arial" pitchFamily="34" charset="0"/>
      </a:defRPr>
    </a:lvl1pPr>
    <a:lvl2pPr marL="457200" algn="l" rtl="0" fontAlgn="base">
      <a:spcBef>
        <a:spcPct val="0"/>
      </a:spcBef>
      <a:spcAft>
        <a:spcPct val="0"/>
      </a:spcAft>
      <a:defRPr sz="2400" kern="1200">
        <a:solidFill>
          <a:srgbClr val="000066"/>
        </a:solidFill>
        <a:latin typeface="Lucida Sans Unicode" pitchFamily="34" charset="0"/>
        <a:ea typeface="+mn-ea"/>
        <a:cs typeface="Arial" pitchFamily="34" charset="0"/>
      </a:defRPr>
    </a:lvl2pPr>
    <a:lvl3pPr marL="914400" algn="l" rtl="0" fontAlgn="base">
      <a:spcBef>
        <a:spcPct val="0"/>
      </a:spcBef>
      <a:spcAft>
        <a:spcPct val="0"/>
      </a:spcAft>
      <a:defRPr sz="2400" kern="1200">
        <a:solidFill>
          <a:srgbClr val="000066"/>
        </a:solidFill>
        <a:latin typeface="Lucida Sans Unicode" pitchFamily="34" charset="0"/>
        <a:ea typeface="+mn-ea"/>
        <a:cs typeface="Arial" pitchFamily="34" charset="0"/>
      </a:defRPr>
    </a:lvl3pPr>
    <a:lvl4pPr marL="1371600" algn="l" rtl="0" fontAlgn="base">
      <a:spcBef>
        <a:spcPct val="0"/>
      </a:spcBef>
      <a:spcAft>
        <a:spcPct val="0"/>
      </a:spcAft>
      <a:defRPr sz="2400" kern="1200">
        <a:solidFill>
          <a:srgbClr val="000066"/>
        </a:solidFill>
        <a:latin typeface="Lucida Sans Unicode" pitchFamily="34" charset="0"/>
        <a:ea typeface="+mn-ea"/>
        <a:cs typeface="Arial" pitchFamily="34" charset="0"/>
      </a:defRPr>
    </a:lvl4pPr>
    <a:lvl5pPr marL="1828800" algn="l" rtl="0" fontAlgn="base">
      <a:spcBef>
        <a:spcPct val="0"/>
      </a:spcBef>
      <a:spcAft>
        <a:spcPct val="0"/>
      </a:spcAft>
      <a:defRPr sz="2400" kern="1200">
        <a:solidFill>
          <a:srgbClr val="000066"/>
        </a:solidFill>
        <a:latin typeface="Lucida Sans Unicode" pitchFamily="34" charset="0"/>
        <a:ea typeface="+mn-ea"/>
        <a:cs typeface="Arial" pitchFamily="34" charset="0"/>
      </a:defRPr>
    </a:lvl5pPr>
    <a:lvl6pPr marL="2286000" algn="l" defTabSz="914400" rtl="0" eaLnBrk="1" latinLnBrk="0" hangingPunct="1">
      <a:defRPr sz="2400" kern="1200">
        <a:solidFill>
          <a:srgbClr val="000066"/>
        </a:solidFill>
        <a:latin typeface="Lucida Sans Unicode" pitchFamily="34" charset="0"/>
        <a:ea typeface="+mn-ea"/>
        <a:cs typeface="Arial" pitchFamily="34" charset="0"/>
      </a:defRPr>
    </a:lvl6pPr>
    <a:lvl7pPr marL="2743200" algn="l" defTabSz="914400" rtl="0" eaLnBrk="1" latinLnBrk="0" hangingPunct="1">
      <a:defRPr sz="2400" kern="1200">
        <a:solidFill>
          <a:srgbClr val="000066"/>
        </a:solidFill>
        <a:latin typeface="Lucida Sans Unicode" pitchFamily="34" charset="0"/>
        <a:ea typeface="+mn-ea"/>
        <a:cs typeface="Arial" pitchFamily="34" charset="0"/>
      </a:defRPr>
    </a:lvl7pPr>
    <a:lvl8pPr marL="3200400" algn="l" defTabSz="914400" rtl="0" eaLnBrk="1" latinLnBrk="0" hangingPunct="1">
      <a:defRPr sz="2400" kern="1200">
        <a:solidFill>
          <a:srgbClr val="000066"/>
        </a:solidFill>
        <a:latin typeface="Lucida Sans Unicode" pitchFamily="34" charset="0"/>
        <a:ea typeface="+mn-ea"/>
        <a:cs typeface="Arial" pitchFamily="34" charset="0"/>
      </a:defRPr>
    </a:lvl8pPr>
    <a:lvl9pPr marL="3657600" algn="l" defTabSz="914400" rtl="0" eaLnBrk="1" latinLnBrk="0" hangingPunct="1">
      <a:defRPr sz="2400" kern="1200">
        <a:solidFill>
          <a:srgbClr val="000066"/>
        </a:solidFill>
        <a:latin typeface="Lucida Sans Unicode"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BE0E3"/>
    <a:srgbClr val="FFFF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1" autoAdjust="0"/>
    <p:restoredTop sz="94660"/>
  </p:normalViewPr>
  <p:slideViewPr>
    <p:cSldViewPr>
      <p:cViewPr varScale="1">
        <p:scale>
          <a:sx n="67" d="100"/>
          <a:sy n="67" d="100"/>
        </p:scale>
        <p:origin x="-1302" y="-10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46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7180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58371" name="Rectangle 3"/>
          <p:cNvSpPr>
            <a:spLocks noGrp="1" noChangeArrowheads="1"/>
          </p:cNvSpPr>
          <p:nvPr>
            <p:ph type="dt" sz="quarter" idx="1"/>
          </p:nvPr>
        </p:nvSpPr>
        <p:spPr bwMode="auto">
          <a:xfrm>
            <a:off x="3884614" y="0"/>
            <a:ext cx="297180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a:p>
        </p:txBody>
      </p:sp>
      <p:sp>
        <p:nvSpPr>
          <p:cNvPr id="58372" name="Rectangle 4"/>
          <p:cNvSpPr>
            <a:spLocks noGrp="1" noChangeArrowheads="1"/>
          </p:cNvSpPr>
          <p:nvPr>
            <p:ph type="ftr" sz="quarter" idx="2"/>
          </p:nvPr>
        </p:nvSpPr>
        <p:spPr bwMode="auto">
          <a:xfrm>
            <a:off x="1" y="8829675"/>
            <a:ext cx="297180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58373" name="Rectangle 5"/>
          <p:cNvSpPr>
            <a:spLocks noGrp="1" noChangeArrowheads="1"/>
          </p:cNvSpPr>
          <p:nvPr>
            <p:ph type="sldNum" sz="quarter" idx="3"/>
          </p:nvPr>
        </p:nvSpPr>
        <p:spPr bwMode="auto">
          <a:xfrm>
            <a:off x="3884614" y="8829675"/>
            <a:ext cx="297180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lgn="r">
              <a:defRPr sz="1200">
                <a:solidFill>
                  <a:schemeClr val="tx1"/>
                </a:solidFill>
                <a:latin typeface="Arial" charset="0"/>
                <a:cs typeface="+mn-cs"/>
              </a:defRPr>
            </a:lvl1pPr>
          </a:lstStyle>
          <a:p>
            <a:pPr>
              <a:defRPr/>
            </a:pPr>
            <a:fld id="{9BA8C819-324E-4AD5-91D4-1294BD3AB1E7}" type="slidenum">
              <a:rPr lang="en-US"/>
              <a:pPr>
                <a:defRPr/>
              </a:pPr>
              <a:t>‹#›</a:t>
            </a:fld>
            <a:endParaRPr lang="en-US"/>
          </a:p>
        </p:txBody>
      </p:sp>
    </p:spTree>
    <p:extLst>
      <p:ext uri="{BB962C8B-B14F-4D97-AF65-F5344CB8AC3E}">
        <p14:creationId xmlns:p14="http://schemas.microsoft.com/office/powerpoint/2010/main" val="1608640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7180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3884614" y="0"/>
            <a:ext cx="297180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6"/>
            <a:ext cx="5486400" cy="4183063"/>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29675"/>
            <a:ext cx="297180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4" y="8829675"/>
            <a:ext cx="297180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lgn="r">
              <a:defRPr sz="1200">
                <a:solidFill>
                  <a:schemeClr val="tx1"/>
                </a:solidFill>
                <a:latin typeface="Arial" charset="0"/>
                <a:cs typeface="+mn-cs"/>
              </a:defRPr>
            </a:lvl1pPr>
          </a:lstStyle>
          <a:p>
            <a:pPr>
              <a:defRPr/>
            </a:pPr>
            <a:fld id="{8CCD488C-372B-412A-9ACB-20A91F59FD48}" type="slidenum">
              <a:rPr lang="en-US"/>
              <a:pPr>
                <a:defRPr/>
              </a:pPr>
              <a:t>‹#›</a:t>
            </a:fld>
            <a:endParaRPr lang="en-US"/>
          </a:p>
        </p:txBody>
      </p:sp>
    </p:spTree>
    <p:extLst>
      <p:ext uri="{BB962C8B-B14F-4D97-AF65-F5344CB8AC3E}">
        <p14:creationId xmlns:p14="http://schemas.microsoft.com/office/powerpoint/2010/main" val="2627445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E2FACB92-7C15-4F57-86E3-5CFC87BB1406}" type="slidenum">
              <a:rPr lang="en-US" sz="1200">
                <a:solidFill>
                  <a:schemeClr val="tx1"/>
                </a:solidFill>
                <a:latin typeface="Arial" pitchFamily="34" charset="0"/>
              </a:rPr>
              <a:pPr eaLnBrk="1" hangingPunct="1"/>
              <a:t>1</a:t>
            </a:fld>
            <a:endParaRPr lang="en-US" sz="1200">
              <a:solidFill>
                <a:schemeClr val="tx1"/>
              </a:solidFill>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06A6448E-DA19-4677-ABC9-2B419E07676D}" type="slidenum">
              <a:rPr lang="en-US" sz="1200">
                <a:solidFill>
                  <a:schemeClr val="tx1"/>
                </a:solidFill>
                <a:latin typeface="Arial" pitchFamily="34" charset="0"/>
              </a:rPr>
              <a:pPr eaLnBrk="1" hangingPunct="1"/>
              <a:t>10</a:t>
            </a:fld>
            <a:endParaRPr lang="en-US" sz="1200">
              <a:solidFill>
                <a:schemeClr val="tx1"/>
              </a:solidFill>
              <a:latin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rPr>
              <a:t>In 1800, a group of French medical men and naturalists founded a group called </a:t>
            </a:r>
            <a:r>
              <a:rPr lang="en-US" sz="2000">
                <a:latin typeface="Arial" pitchFamily="34" charset="0"/>
                <a:sym typeface="WP TypographicSymbols"/>
              </a:rPr>
              <a:t>“</a:t>
            </a:r>
            <a:r>
              <a:rPr lang="en-US" sz="2000">
                <a:latin typeface="Arial" pitchFamily="34" charset="0"/>
              </a:rPr>
              <a:t>The Society of the Observers of Man.</a:t>
            </a:r>
            <a:r>
              <a:rPr lang="en-US" sz="2000">
                <a:latin typeface="Arial" pitchFamily="34" charset="0"/>
                <a:sym typeface="WP TypographicSymbols"/>
              </a:rPr>
              <a:t>”</a:t>
            </a:r>
            <a:r>
              <a:rPr lang="en-US" sz="2000">
                <a:latin typeface="Arial" pitchFamily="34" charset="0"/>
              </a:rPr>
              <a:t> They were particularly interested promoting the study of human behavior among travelers, explorers, and colonial administrators.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322F10B3-E9B6-412A-BF61-0B8CAA437035}" type="slidenum">
              <a:rPr lang="en-US" sz="1200">
                <a:solidFill>
                  <a:schemeClr val="tx1"/>
                </a:solidFill>
                <a:latin typeface="Arial" pitchFamily="34" charset="0"/>
              </a:rPr>
              <a:pPr eaLnBrk="1" hangingPunct="1"/>
              <a:t>11</a:t>
            </a:fld>
            <a:endParaRPr lang="en-US" sz="1200">
              <a:solidFill>
                <a:schemeClr val="tx1"/>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Ethnography is best defined as detailed reporting on the manners and customs of geographically dispersed human groups, In 1820, Sir Thomas Raffles, the British Governor of Java, wrote: “The Bataks are not a bad people, and I still think so, not withstanding they eat one another, and relish the flesh of a man better than that of a pig. You must merely consider that I am giving you an account of a novel state of society. The Bataks are not savages, for they write and read, and think full as much, and more than those who are brought up at our Lancastrian and National Schools.” His comments exemplify the conflict in his times between the ideal of the noble savage and preconceptions about “civilized” behavior.</a:t>
            </a:r>
          </a:p>
          <a:p>
            <a:pPr eaLnBrk="1" hangingPunct="1"/>
            <a:endParaRPr lang="en-US" sz="18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FA7F61EC-15ED-4A6F-9662-43898DDCE1E2}" type="slidenum">
              <a:rPr lang="en-US" sz="1200">
                <a:solidFill>
                  <a:schemeClr val="tx1"/>
                </a:solidFill>
                <a:latin typeface="Arial" pitchFamily="34" charset="0"/>
              </a:rPr>
              <a:pPr eaLnBrk="1" hangingPunct="1"/>
              <a:t>12</a:t>
            </a:fld>
            <a:endParaRPr lang="en-US" sz="1200">
              <a:solidFill>
                <a:schemeClr val="tx1"/>
              </a:solidFill>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rPr>
              <a:t>It was called the </a:t>
            </a:r>
            <a:r>
              <a:rPr lang="en-US" sz="2000">
                <a:latin typeface="Arial" pitchFamily="34" charset="0"/>
                <a:sym typeface="WP TypographicSymbols"/>
              </a:rPr>
              <a:t>“</a:t>
            </a:r>
            <a:r>
              <a:rPr lang="en-US" sz="2000">
                <a:latin typeface="Arial" pitchFamily="34" charset="0"/>
              </a:rPr>
              <a:t>Society for the Protection of Aborigines</a:t>
            </a:r>
            <a:r>
              <a:rPr lang="en-US" sz="2000">
                <a:latin typeface="Arial" pitchFamily="34" charset="0"/>
                <a:sym typeface="WP TypographicSymbols"/>
              </a:rPr>
              <a:t>”</a:t>
            </a:r>
            <a:r>
              <a:rPr lang="en-US" sz="2000">
                <a:latin typeface="Arial" pitchFamily="34" charset="0"/>
              </a:rPr>
              <a:t>. This group more concerned about political and social issues than scientific ones because the abolition of slavery was becoming a topic of great concern in England.  These developments were noted on the other side of the channel but, because of conservatism associated with the recent restoration of the French monarchy, it was not possible for the French to form such a blatantly liberal political association. Instead, in 1839 a group of French scientists established the</a:t>
            </a:r>
            <a:r>
              <a:rPr lang="en-US" sz="2000">
                <a:latin typeface="Arial" pitchFamily="34" charset="0"/>
                <a:sym typeface="WP TypographicSymbols"/>
              </a:rPr>
              <a:t> “</a:t>
            </a:r>
            <a:r>
              <a:rPr lang="en-US" sz="2000">
                <a:latin typeface="Arial" pitchFamily="34" charset="0"/>
              </a:rPr>
              <a:t>Ethnological Society of Paris</a:t>
            </a:r>
            <a:r>
              <a:rPr lang="en-US" sz="2000">
                <a:latin typeface="Arial" pitchFamily="34" charset="0"/>
                <a:sym typeface="WP TypographicSymbols"/>
              </a:rPr>
              <a:t>”</a:t>
            </a:r>
            <a:r>
              <a:rPr lang="en-US" sz="2000">
                <a:latin typeface="Arial" pitchFamily="34"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AC0DE13E-341C-4057-960B-694348892AA5}" type="slidenum">
              <a:rPr lang="en-US" sz="1200">
                <a:solidFill>
                  <a:schemeClr val="tx1"/>
                </a:solidFill>
                <a:latin typeface="Arial" pitchFamily="34" charset="0"/>
              </a:rPr>
              <a:pPr eaLnBrk="1" hangingPunct="1"/>
              <a:t>13</a:t>
            </a:fld>
            <a:endParaRPr lang="en-US" sz="1200">
              <a:solidFill>
                <a:schemeClr val="tx1"/>
              </a:solidFill>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a:latin typeface="Arial" pitchFamily="34" charset="0"/>
              </a:rPr>
              <a:t>They wanted to know if there was a scientific basis for the contemporary belief that white people were intellectually superior to black people because this idea was used as a justification for slavery.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89CAC595-1639-4E05-AADC-CC1F9269C623}" type="slidenum">
              <a:rPr lang="en-US" sz="1200">
                <a:solidFill>
                  <a:schemeClr val="tx1"/>
                </a:solidFill>
                <a:latin typeface="Arial" pitchFamily="34" charset="0"/>
              </a:rPr>
              <a:pPr eaLnBrk="1" hangingPunct="1"/>
              <a:t>14</a:t>
            </a:fld>
            <a:endParaRPr lang="en-US" sz="1200">
              <a:solidFill>
                <a:schemeClr val="tx1"/>
              </a:solidFill>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a:latin typeface="Arial" pitchFamily="34" charset="0"/>
              </a:rPr>
              <a:t>This plate from 1850 suggests a “scientific” evolutionary hierarchy based on skull type. </a:t>
            </a:r>
            <a:r>
              <a:rPr lang="en-US" sz="2400" i="1">
                <a:latin typeface="Arial" pitchFamily="34" charset="0"/>
              </a:rPr>
              <a:t>(</a:t>
            </a:r>
            <a:r>
              <a:rPr lang="en-US" sz="2400">
                <a:latin typeface="Arial" pitchFamily="34" charset="0"/>
              </a:rPr>
              <a:t>From </a:t>
            </a:r>
            <a:r>
              <a:rPr lang="en-US" sz="2400" i="1">
                <a:latin typeface="Arial" pitchFamily="34" charset="0"/>
              </a:rPr>
              <a:t>White on Black </a:t>
            </a:r>
            <a:r>
              <a:rPr lang="en-US" sz="2400">
                <a:latin typeface="Arial" pitchFamily="34" charset="0"/>
              </a:rPr>
              <a:t>by Jan Nederveen Pieterse, New Haven and London: Yale University Press 1992, pg 48.)</a:t>
            </a:r>
          </a:p>
          <a:p>
            <a:pPr eaLnBrk="1" hangingPunct="1"/>
            <a:endParaRPr lang="en-US" sz="24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42F81457-C7F3-44C5-8F9C-EA1CC7B0F6FC}" type="slidenum">
              <a:rPr lang="en-US" sz="1200">
                <a:solidFill>
                  <a:schemeClr val="tx1"/>
                </a:solidFill>
                <a:latin typeface="Arial" pitchFamily="34" charset="0"/>
              </a:rPr>
              <a:pPr eaLnBrk="1" hangingPunct="1"/>
              <a:t>15</a:t>
            </a:fld>
            <a:endParaRPr lang="en-US" sz="1200">
              <a:solidFill>
                <a:schemeClr val="tx1"/>
              </a:solidFill>
              <a:latin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800">
                <a:latin typeface="Arial" pitchFamily="34" charset="0"/>
              </a:rPr>
              <a:t>Even though he did not discuss human evolution until ten years after the publication of the </a:t>
            </a:r>
            <a:r>
              <a:rPr lang="en-US" altLang="zh-CN" sz="1800" i="1">
                <a:latin typeface="Arial" pitchFamily="34" charset="0"/>
              </a:rPr>
              <a:t>Origin of Species</a:t>
            </a:r>
            <a:r>
              <a:rPr lang="en-US" altLang="zh-CN" sz="1800">
                <a:latin typeface="Arial" pitchFamily="34" charset="0"/>
              </a:rPr>
              <a:t> in 1859 and his theories were seriously misunderstood, Darwin’s research enflamed the debate on what it meant to be human. After all, if the behavior of other species “evolved,” why not that of human beings?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5DB27F24-92C1-45D1-9BC6-C98671653E20}" type="slidenum">
              <a:rPr lang="en-US" sz="1200">
                <a:solidFill>
                  <a:schemeClr val="tx1"/>
                </a:solidFill>
                <a:latin typeface="Arial" pitchFamily="34" charset="0"/>
              </a:rPr>
              <a:pPr eaLnBrk="1" hangingPunct="1"/>
              <a:t>16</a:t>
            </a:fld>
            <a:endParaRPr lang="en-US" sz="1200">
              <a:solidFill>
                <a:schemeClr val="tx1"/>
              </a:solidFill>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90600" y="4495800"/>
            <a:ext cx="51054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600">
                <a:latin typeface="Arial" pitchFamily="34" charset="0"/>
              </a:rPr>
              <a:t>Antiquarians began scouring both the New and Old World for relics of lost civilizations which could be used to refute Darwin and document prevailing theories of social development  based on Biblical history. In 1855, a road mender at work near Aurignac in the French Pyrenees found a cave with seventeen human skeletons, stone and bone tools, and the remains of extinct animals. The skeletons were promptly given a proper Christian burial. </a:t>
            </a:r>
            <a:r>
              <a:rPr lang="en-US" altLang="zh-CN" sz="1600">
                <a:latin typeface="Arial" pitchFamily="34" charset="0"/>
              </a:rPr>
              <a:t>Eight years later, a local magistrate named Edouard Lartet published a paper based on what he had seen in the caves. It was becoming increasingly clear that early Europeans had lived at the same time as extinct animals. </a:t>
            </a:r>
          </a:p>
          <a:p>
            <a:pPr eaLnBrk="1" hangingPunct="1">
              <a:lnSpc>
                <a:spcPct val="80000"/>
              </a:lnSpc>
            </a:pPr>
            <a:r>
              <a:rPr lang="en-US" altLang="zh-CN" sz="1600">
                <a:latin typeface="Arial" pitchFamily="34" charset="0"/>
              </a:rPr>
              <a:t>The idea that people from so-called primitive societies were somehow less physically or socially developed had long influenced western thought. Now Europeans had to face the fact that they too had evolved.</a:t>
            </a:r>
            <a:endParaRPr lang="en-US" sz="1600">
              <a:latin typeface="Arial" pitchFamily="34" charset="0"/>
            </a:endParaRPr>
          </a:p>
          <a:p>
            <a:pPr eaLnBrk="1" hangingPunct="1">
              <a:lnSpc>
                <a:spcPct val="80000"/>
              </a:lnSpc>
            </a:pPr>
            <a:endParaRPr lang="en-US" sz="1600">
              <a:latin typeface="Arial" pitchFamily="34" charset="0"/>
            </a:endParaRPr>
          </a:p>
          <a:p>
            <a:pPr eaLnBrk="1" hangingPunct="1">
              <a:lnSpc>
                <a:spcPct val="80000"/>
              </a:lnSpc>
            </a:pPr>
            <a:endParaRPr lang="en-US" sz="16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51526FB0-5F99-4C53-B30F-4BFB115D7E9E}" type="slidenum">
              <a:rPr lang="en-US" sz="1200">
                <a:solidFill>
                  <a:schemeClr val="tx1"/>
                </a:solidFill>
                <a:latin typeface="Arial" pitchFamily="34" charset="0"/>
              </a:rPr>
              <a:pPr eaLnBrk="1" hangingPunct="1"/>
              <a:t>17</a:t>
            </a:fld>
            <a:endParaRPr lang="en-US" sz="1200">
              <a:solidFill>
                <a:schemeClr val="tx1"/>
              </a:solidFill>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This was not  appropriate. The concept of parallel social and physical evolutionary trends in human development allowed Euro-centric thinkers to assign a lower place on the scale of human development to people who did not fit their model for </a:t>
            </a:r>
            <a:r>
              <a:rPr lang="en-US" sz="1800">
                <a:latin typeface="Arial" pitchFamily="34" charset="0"/>
                <a:sym typeface="WP TypographicSymbols"/>
              </a:rPr>
              <a:t>“</a:t>
            </a:r>
            <a:r>
              <a:rPr lang="en-US" sz="1800">
                <a:latin typeface="Arial" pitchFamily="34" charset="0"/>
              </a:rPr>
              <a:t>modern</a:t>
            </a:r>
            <a:r>
              <a:rPr lang="en-US" sz="1800">
                <a:latin typeface="Arial" pitchFamily="34" charset="0"/>
                <a:sym typeface="WP TypographicSymbols"/>
              </a:rPr>
              <a:t>”</a:t>
            </a:r>
            <a:r>
              <a:rPr lang="en-US" sz="1800">
                <a:latin typeface="Arial" pitchFamily="34" charset="0"/>
              </a:rPr>
              <a:t> man. Since many of the human groups Europeans were encountering in their colonial adventures were not Caucasian, the concept of Darwinian evolution could be twisted by racists to imply that people whose life-style did not fit the European mold were members of “lower orders” or primitives. They were seen as living fossils.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2C4E6BC4-FB9F-460C-99F4-75967BD5A9DF}" type="slidenum">
              <a:rPr lang="en-US" sz="1200">
                <a:solidFill>
                  <a:schemeClr val="tx1"/>
                </a:solidFill>
                <a:latin typeface="Arial" pitchFamily="34" charset="0"/>
              </a:rPr>
              <a:pPr eaLnBrk="1" hangingPunct="1"/>
              <a:t>18</a:t>
            </a:fld>
            <a:endParaRPr lang="en-US" sz="1200">
              <a:solidFill>
                <a:schemeClr val="tx1"/>
              </a:solidFill>
              <a:latin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sz="2400">
                <a:latin typeface="Arial" pitchFamily="34" charset="0"/>
              </a:rPr>
              <a:t>About this time,  the study of man began to diverge into physical and cultural anthropology.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6DEC8998-E9B8-4FF0-98C4-B082E72E875E}" type="slidenum">
              <a:rPr lang="en-US" sz="1200">
                <a:solidFill>
                  <a:schemeClr val="tx1"/>
                </a:solidFill>
                <a:latin typeface="Arial" pitchFamily="34" charset="0"/>
              </a:rPr>
              <a:pPr eaLnBrk="1" hangingPunct="1"/>
              <a:t>19</a:t>
            </a:fld>
            <a:endParaRPr lang="en-US" sz="1200">
              <a:solidFill>
                <a:schemeClr val="tx1"/>
              </a:solidFill>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Some anthropologists became interested in the physical side of man</a:t>
            </a:r>
            <a:r>
              <a:rPr lang="en-US" sz="1800">
                <a:latin typeface="Arial" pitchFamily="34" charset="0"/>
                <a:sym typeface="WP TypographicSymbols"/>
              </a:rPr>
              <a:t>’</a:t>
            </a:r>
            <a:r>
              <a:rPr lang="en-US" sz="1800">
                <a:latin typeface="Arial" pitchFamily="34" charset="0"/>
              </a:rPr>
              <a:t>s evolution and began using archaeological data as the basis of their inquiries. Other anthropologists were more interested in the diversity of behavior in living peoples.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F01598A0-7B06-4D4C-8373-C3FFE07EDADD}" type="slidenum">
              <a:rPr lang="en-US" sz="1200">
                <a:solidFill>
                  <a:schemeClr val="tx1"/>
                </a:solidFill>
                <a:latin typeface="Arial" pitchFamily="34" charset="0"/>
              </a:rPr>
              <a:pPr eaLnBrk="1" hangingPunct="1"/>
              <a:t>2</a:t>
            </a:fld>
            <a:endParaRPr lang="en-US" sz="1200">
              <a:solidFill>
                <a:schemeClr val="tx1"/>
              </a:solidFill>
              <a:latin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800">
                <a:latin typeface="Arial" pitchFamily="34" charset="0"/>
              </a:rPr>
              <a:t>But it is only one of the sciences of man. There are many other social sciences such as sociology, psychology, political science, and economics. What distinguishes anthropology from the other social sciences is its </a:t>
            </a:r>
            <a:r>
              <a:rPr lang="en-US" altLang="zh-CN" sz="1800" b="1">
                <a:latin typeface="Arial" pitchFamily="34" charset="0"/>
              </a:rPr>
              <a:t>holistic</a:t>
            </a:r>
            <a:r>
              <a:rPr lang="en-US" altLang="zh-CN" sz="1800">
                <a:latin typeface="Arial" pitchFamily="34" charset="0"/>
              </a:rPr>
              <a:t> approach. Anthropologists try to understand the interaction between a variety of systems and processes that influence human behavior. </a:t>
            </a:r>
            <a:endParaRPr lang="en-US" sz="18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D65B631B-8E78-4B2B-B287-62BC57798112}" type="slidenum">
              <a:rPr lang="en-US" sz="1200">
                <a:solidFill>
                  <a:schemeClr val="tx1"/>
                </a:solidFill>
                <a:latin typeface="Arial" pitchFamily="34" charset="0"/>
              </a:rPr>
              <a:pPr eaLnBrk="1" hangingPunct="1"/>
              <a:t>20</a:t>
            </a:fld>
            <a:endParaRPr lang="en-US" sz="1200">
              <a:solidFill>
                <a:schemeClr val="tx1"/>
              </a:solidFill>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cs typeface="Arial" pitchFamily="34" charset="0"/>
              </a:rPr>
              <a:t>Today, anthropology is divided into four major fields.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Arial" pitchFamily="34" charset="0"/>
              </a:rPr>
              <a:t>Paleoanthropologists are concerned with the study of human evolution through fossil remains. Primatologists study non-human primates in their natural environments with the aim of gaining insight into human evolution.  Biological anthropologists study both human evolution and contemporary physical variations among the world's people.   Our understanding of human evolution is being considerably enhanced through the study of population genetics, the study of inherited physical traits. Some biological anthropologists also study the interrelationship between human populations and their environments.    Epidemiologists contribute to the anthropological dialogue by investigating the transmission of disease among  human populations.  Other kinds of medical anthropologists study the relationship between  biology and sociocultural factors related to health and disease. They may study the culture of  medical institutions and health care providers or specialize in nutrition. Nutritional anthropologists believe understanding the relationship between the human diet and culture can provide us with insights into health and behavior.     </a:t>
            </a:r>
          </a:p>
          <a:p>
            <a:pPr eaLnBrk="1" hangingPunct="1"/>
            <a:endParaRPr lang="en-US" sz="1400">
              <a:latin typeface="Arial" pitchFamily="34" charset="0"/>
            </a:endParaRPr>
          </a:p>
          <a:p>
            <a:pPr eaLnBrk="1" hangingPunct="1"/>
            <a:endParaRPr lang="en-US" smtClean="0">
              <a:latin typeface="Arial"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F4520379-23A4-4C90-B227-1844969225F1}" type="slidenum">
              <a:rPr lang="en-US" sz="1200">
                <a:solidFill>
                  <a:schemeClr val="tx1"/>
                </a:solidFill>
                <a:latin typeface="Arial" pitchFamily="34" charset="0"/>
              </a:rPr>
              <a:pPr eaLnBrk="1" hangingPunct="1"/>
              <a:t>21</a:t>
            </a:fld>
            <a:endParaRPr lang="en-US" sz="1200">
              <a:solidFill>
                <a:schemeClr val="tx1"/>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Arial" pitchFamily="34" charset="0"/>
              </a:rPr>
              <a:t>Archaeologists study people of the past by excavating and analyzing material remains. They look not only at human remains but the artifacts people leave behind. They can derive a surprising amount of information from such things as the location of the postholes in ancient dwellings or even the pollen found in levels of soil associated with other artifacts. Cultural resource management is the area of archaeology that deals with ensuring the preservation of archeological sites. Sometimes an archeological site is impacted by proposed construction. An archeologist may be called upon to determine the significance of the site and help devise a plan to protect it. If the damage is unavoidable, the archeologist may excavate to get as much information from the area as possible before it is destroyed. Cultural resource managers are also often called upon to monitor construction to make sure that nothing of cultural significance is inadvertently  damaged.  Due to the proliferation of protection laws at both the state and federal level, cultural resource management has become a growth industry.  Today, about half of all archeologists work in this area. </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DEFDF6E0-1EC0-40A8-BC95-9060DBDDD005}" type="slidenum">
              <a:rPr lang="en-US" sz="1200">
                <a:solidFill>
                  <a:schemeClr val="tx1"/>
                </a:solidFill>
                <a:latin typeface="Arial" pitchFamily="34" charset="0"/>
              </a:rPr>
              <a:pPr eaLnBrk="1" hangingPunct="1"/>
              <a:t>22</a:t>
            </a:fld>
            <a:endParaRPr lang="en-US" sz="1200">
              <a:solidFill>
                <a:schemeClr val="tx1"/>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Arial" pitchFamily="34" charset="0"/>
              </a:rPr>
              <a:t>Sociolinguists can learn a lot about human behavior by studying how people use language. They look at how languages change over time, how languages separate and combine, and investigate the relationship between language and culture. If you want to do a little sociolinguistic investigation of your own, listen to your fellow students when they get together on campus. Some will practice code-switching, that is, they will combine two languages such as Spanish and English in one conversation.  A code-switcher must be skilled in the grammar and vocabulary of two languages. It says a lot about the cultural environment in which they grew up.</a:t>
            </a:r>
          </a:p>
          <a:p>
            <a:pPr eaLnBrk="1" hangingPunct="1"/>
            <a:endParaRPr lang="en-US" sz="160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DB751CEA-F8CA-4AB7-8EB6-2B9E4D4062B7}" type="slidenum">
              <a:rPr lang="en-US" sz="1200">
                <a:solidFill>
                  <a:schemeClr val="tx1"/>
                </a:solidFill>
                <a:latin typeface="Arial" pitchFamily="34" charset="0"/>
              </a:rPr>
              <a:pPr eaLnBrk="1" hangingPunct="1"/>
              <a:t>23</a:t>
            </a:fld>
            <a:endParaRPr lang="en-US" sz="1200">
              <a:solidFill>
                <a:schemeClr val="tx1"/>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A sociolinguist is one kind of cultural anthropologist. Cultural anthropologists look at the intersections of a variety of cultural systems such as law, religion, kinship, political structures, etc. in order to understand other people. Some write ethnographies describing cultures in which they live. Others are ethnologists who compare cultures on the basis of information they and others have collected. They may work in traditional cultures around the world or in the world's growing urban areas. </a:t>
            </a:r>
          </a:p>
          <a:p>
            <a:pPr eaLnBrk="1" hangingPunct="1"/>
            <a:endParaRPr lang="en-US" sz="180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8658EA8D-B7E4-4B79-B261-867E210F6D17}" type="slidenum">
              <a:rPr lang="en-US" sz="1200">
                <a:solidFill>
                  <a:schemeClr val="tx1"/>
                </a:solidFill>
                <a:latin typeface="Arial" pitchFamily="34" charset="0"/>
              </a:rPr>
              <a:pPr eaLnBrk="1" hangingPunct="1"/>
              <a:t>24</a:t>
            </a:fld>
            <a:endParaRPr lang="en-US" sz="1200">
              <a:solidFill>
                <a:schemeClr val="tx1"/>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B9021A6F-029C-45A0-AB57-382640FA19B8}" type="slidenum">
              <a:rPr lang="en-US" sz="1200">
                <a:solidFill>
                  <a:schemeClr val="tx1"/>
                </a:solidFill>
                <a:latin typeface="Arial" pitchFamily="34" charset="0"/>
              </a:rPr>
              <a:pPr eaLnBrk="1" hangingPunct="1"/>
              <a:t>25</a:t>
            </a:fld>
            <a:endParaRPr lang="en-US" sz="1200">
              <a:solidFill>
                <a:schemeClr val="tx1"/>
              </a:solidFill>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In 1871,  Edward Tylor introduced the classic definition of </a:t>
            </a:r>
            <a:r>
              <a:rPr lang="en-US" sz="1800">
                <a:latin typeface="Arial" pitchFamily="34" charset="0"/>
                <a:sym typeface="WP TypographicSymbols"/>
              </a:rPr>
              <a:t>“</a:t>
            </a:r>
            <a:r>
              <a:rPr lang="en-US" sz="1800">
                <a:latin typeface="Arial" pitchFamily="34" charset="0"/>
              </a:rPr>
              <a:t>culture</a:t>
            </a:r>
            <a:r>
              <a:rPr lang="en-US" sz="1800">
                <a:latin typeface="Arial" pitchFamily="34" charset="0"/>
                <a:sym typeface="WP TypographicSymbols"/>
              </a:rPr>
              <a:t>”</a:t>
            </a:r>
            <a:r>
              <a:rPr lang="en-US" sz="1800">
                <a:latin typeface="Arial" pitchFamily="34" charset="0"/>
              </a:rPr>
              <a:t> in the first paragraph of his influential work, Primitive Culture. He said: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008D752D-5955-4951-ADA0-E54C85091290}" type="slidenum">
              <a:rPr lang="en-US" sz="1200">
                <a:solidFill>
                  <a:schemeClr val="tx1"/>
                </a:solidFill>
                <a:latin typeface="Arial" pitchFamily="34" charset="0"/>
              </a:rPr>
              <a:pPr eaLnBrk="1" hangingPunct="1"/>
              <a:t>26</a:t>
            </a:fld>
            <a:endParaRPr lang="en-US" sz="1200">
              <a:solidFill>
                <a:schemeClr val="tx1"/>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Arial" pitchFamily="34" charset="0"/>
              </a:rPr>
              <a:t>More than any other idea, it is the concept of culture that identifies and drives the work of cultural anthropologists.</a:t>
            </a:r>
          </a:p>
          <a:p>
            <a:pPr eaLnBrk="1" hangingPunct="1"/>
            <a:endParaRPr lang="en-US" sz="1800">
              <a:solidFill>
                <a:srgbClr val="000066"/>
              </a:solidFill>
              <a:latin typeface="Arial" pitchFamily="34" charset="0"/>
            </a:endParaRPr>
          </a:p>
          <a:p>
            <a:pPr eaLnBrk="1" hangingPunct="1"/>
            <a:endParaRPr lang="en-US" sz="180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F5630173-1F49-4C3B-8DF6-D0219DB7A3F8}" type="slidenum">
              <a:rPr lang="en-US" sz="1200">
                <a:solidFill>
                  <a:schemeClr val="tx1"/>
                </a:solidFill>
                <a:latin typeface="Arial" pitchFamily="34" charset="0"/>
              </a:rPr>
              <a:pPr eaLnBrk="1" hangingPunct="1"/>
              <a:t>27</a:t>
            </a:fld>
            <a:endParaRPr lang="en-US" sz="1200">
              <a:solidFill>
                <a:schemeClr val="tx1"/>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Arial" pitchFamily="34" charset="0"/>
              </a:rPr>
              <a:t>What distinguishes anthropologists from other social scientists interested in virtually the same subject matter is anthropologists</a:t>
            </a:r>
            <a:r>
              <a:rPr lang="en-US" sz="1600">
                <a:latin typeface="Arial" pitchFamily="34" charset="0"/>
                <a:sym typeface="WP TypographicSymbols"/>
              </a:rPr>
              <a:t>’</a:t>
            </a:r>
            <a:r>
              <a:rPr lang="en-US" sz="1600">
                <a:latin typeface="Arial" pitchFamily="34" charset="0"/>
              </a:rPr>
              <a:t>emphasis on field work and participant observation. Anthropologists live among their subjects. They conduct interviews with informants, keep detailed field notes, and analyze behavior. By systematically collecting information on the kinds of people engaged in particular behaviors at certain times, anthropologists try to detect patterns of behaviors. The comparative study of the patterns of various groups is called </a:t>
            </a:r>
            <a:r>
              <a:rPr lang="en-US" sz="1600" b="1">
                <a:latin typeface="Arial" pitchFamily="34" charset="0"/>
              </a:rPr>
              <a:t>ethnology. </a:t>
            </a:r>
          </a:p>
          <a:p>
            <a:pPr eaLnBrk="1" hangingPunct="1"/>
            <a:r>
              <a:rPr lang="en-US" sz="1600" b="1">
                <a:latin typeface="Arial" pitchFamily="34" charset="0"/>
              </a:rPr>
              <a:t>Bronisław Kasper Malinowski</a:t>
            </a:r>
            <a:r>
              <a:rPr lang="en-US" sz="1600">
                <a:latin typeface="Arial" pitchFamily="34" charset="0"/>
              </a:rPr>
              <a:t>  was a Polish anthropologist widely considered to be one of the most important anthropologists of the twentieth century because of his pioneering research on ethnographic fieldwork, the study of reciprocity and his detailed contribution to the study of Melanesia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B633DF17-8492-425A-BF40-21D0EA539D60}" type="slidenum">
              <a:rPr lang="en-US" sz="1200">
                <a:solidFill>
                  <a:schemeClr val="tx1"/>
                </a:solidFill>
                <a:latin typeface="Arial" pitchFamily="34" charset="0"/>
              </a:rPr>
              <a:pPr eaLnBrk="1" hangingPunct="1"/>
              <a:t>28</a:t>
            </a:fld>
            <a:endParaRPr lang="en-US" sz="1200">
              <a:solidFill>
                <a:schemeClr val="tx1"/>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Arial" pitchFamily="34" charset="0"/>
              </a:rPr>
              <a:t>The people they studied were changing. Diffusion and adaptation became central areas of concern. Anthropologists began to realize that behavioral traits are best understood when they are viewed within the cultural context or contexts in which they function. This is called </a:t>
            </a:r>
            <a:r>
              <a:rPr lang="en-US" sz="1600" i="1">
                <a:latin typeface="Arial" pitchFamily="34" charset="0"/>
              </a:rPr>
              <a:t>cultural relativism</a:t>
            </a:r>
            <a:r>
              <a:rPr lang="en-US" sz="1600">
                <a:latin typeface="Arial" pitchFamily="34" charset="0"/>
              </a:rPr>
              <a:t>. Cultural relativism is a reaction to </a:t>
            </a:r>
            <a:r>
              <a:rPr lang="en-US" sz="1600" i="1">
                <a:latin typeface="Arial" pitchFamily="34" charset="0"/>
              </a:rPr>
              <a:t>ethnocentrism. </a:t>
            </a:r>
            <a:r>
              <a:rPr lang="en-US" sz="1600">
                <a:latin typeface="Arial" pitchFamily="34" charset="0"/>
              </a:rPr>
              <a:t>Ethnocentrism is the practice of interpreting the customs of other human groups from the viewpoint of one’s own. It is not possible to totally avoid ethnocentrism since our cultural programming is complex and subtle. But, what we can do is to try to avoid making judgmental comparisons of  the cultural practices of others without trying to understand their original cultural milieu. When a cultural trait is viewed from the perspective of a cultural insider it is called the </a:t>
            </a:r>
            <a:r>
              <a:rPr lang="en-US" sz="1600" i="1">
                <a:latin typeface="Arial" pitchFamily="34" charset="0"/>
              </a:rPr>
              <a:t>emic</a:t>
            </a:r>
            <a:r>
              <a:rPr lang="en-US" sz="1600">
                <a:latin typeface="Arial" pitchFamily="34" charset="0"/>
              </a:rPr>
              <a:t> view. An outsider sees the same phenomenon from the </a:t>
            </a:r>
            <a:r>
              <a:rPr lang="en-US" sz="1600" i="1">
                <a:latin typeface="Arial" pitchFamily="34" charset="0"/>
              </a:rPr>
              <a:t>etic  </a:t>
            </a:r>
            <a:r>
              <a:rPr lang="en-US" sz="1600">
                <a:latin typeface="Arial" pitchFamily="34" charset="0"/>
              </a:rPr>
              <a:t>perspective.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54F77102-4A68-4A27-8FFF-DC565BD0857D}" type="slidenum">
              <a:rPr lang="en-US" sz="1200">
                <a:solidFill>
                  <a:schemeClr val="tx1"/>
                </a:solidFill>
                <a:latin typeface="Arial" pitchFamily="34" charset="0"/>
              </a:rPr>
              <a:pPr eaLnBrk="1" hangingPunct="1"/>
              <a:t>29</a:t>
            </a:fld>
            <a:endParaRPr lang="en-US" sz="1200">
              <a:solidFill>
                <a:schemeClr val="tx1"/>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800">
                <a:latin typeface="Arial" pitchFamily="34" charset="0"/>
              </a:rPr>
              <a:t>The humanistic approach emphasizes describing the rich variety of human experience through the collection of life histories, personal stories, and through the investigation of the meaning certain behaviors have for the people that engage in them. The scientific method uses the “compare and contrast” approach and the method of hypothesis testing. Unfortunately, the strict use of the scientific method is often confounded by the sheer variety of human experience. We can only predict probable behavior, people often behave unpredictably. A famous anthropologist, Alfred Gell, said that: </a:t>
            </a:r>
            <a:r>
              <a:rPr lang="en-US" altLang="zh-CN" sz="1800">
                <a:latin typeface="Arial" pitchFamily="34" charset="0"/>
              </a:rPr>
              <a:t>Anthropology is, to put it bluntly, considered good at providing close-grained analyses of </a:t>
            </a:r>
            <a:r>
              <a:rPr lang="en-US" altLang="zh-CN" sz="1800" i="1">
                <a:latin typeface="Arial" pitchFamily="34" charset="0"/>
              </a:rPr>
              <a:t>apparently irrational </a:t>
            </a:r>
            <a:r>
              <a:rPr lang="en-US" altLang="zh-CN" sz="1800">
                <a:latin typeface="Arial" pitchFamily="34" charset="0"/>
              </a:rPr>
              <a:t>behaviour, performances, utterances, etc.  .  . The aim of anthropological theory is to make sense of behaviour in the context of social relations.” And, that is what we will do in this class.</a:t>
            </a:r>
            <a:endParaRPr lang="en-US" sz="18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C737821D-8D6B-4333-8A5A-2A3FC76B4C08}" type="slidenum">
              <a:rPr lang="en-US" sz="1200">
                <a:solidFill>
                  <a:schemeClr val="tx1"/>
                </a:solidFill>
                <a:latin typeface="Arial" pitchFamily="34" charset="0"/>
              </a:rPr>
              <a:pPr eaLnBrk="1" hangingPunct="1"/>
              <a:t>3</a:t>
            </a:fld>
            <a:endParaRPr lang="en-US" sz="1200">
              <a:solidFill>
                <a:schemeClr val="tx1"/>
              </a:solidFill>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rPr>
              <a:t>Of course, great thinkers in non-western traditions were conducting equally valid and interesting inquiries. But, the social sciences, as we study them today, were really products of the Age of Enlightenment. </a:t>
            </a:r>
          </a:p>
          <a:p>
            <a:pPr eaLnBrk="1" hangingPunct="1"/>
            <a:endParaRPr lang="en-US" sz="20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9C12C99E-DF35-43BC-A56A-552E17E24CFA}" type="slidenum">
              <a:rPr lang="en-US" sz="1200">
                <a:solidFill>
                  <a:schemeClr val="tx1"/>
                </a:solidFill>
                <a:latin typeface="Arial" pitchFamily="34" charset="0"/>
              </a:rPr>
              <a:pPr eaLnBrk="1" hangingPunct="1"/>
              <a:t>4</a:t>
            </a:fld>
            <a:endParaRPr lang="en-US" sz="1200">
              <a:solidFill>
                <a:schemeClr val="tx1"/>
              </a:solidFill>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zh-CN" sz="2400" dirty="0">
                <a:latin typeface="Arial" pitchFamily="34" charset="0"/>
              </a:rPr>
              <a:t>During the Dark Ages of Medieval Europe, few dared suggest alternatives to the beliefs which supported social institutions sanctioned by Church and State. </a:t>
            </a:r>
          </a:p>
          <a:p>
            <a:pPr eaLnBrk="1" hangingPunct="1">
              <a:lnSpc>
                <a:spcPct val="90000"/>
              </a:lnSpc>
            </a:pPr>
            <a:r>
              <a:rPr lang="en-US" altLang="zh-CN" sz="2400" dirty="0">
                <a:latin typeface="Arial" pitchFamily="34" charset="0"/>
              </a:rPr>
              <a:t>Here </a:t>
            </a:r>
            <a:r>
              <a:rPr lang="en-US" altLang="zh-CN" sz="2400" smtClean="0">
                <a:latin typeface="Arial" pitchFamily="34" charset="0"/>
              </a:rPr>
              <a:t>SaintThomas</a:t>
            </a:r>
            <a:r>
              <a:rPr lang="en-US" altLang="zh-CN" sz="2400" dirty="0" smtClean="0">
                <a:latin typeface="Arial" pitchFamily="34" charset="0"/>
              </a:rPr>
              <a:t> </a:t>
            </a:r>
            <a:r>
              <a:rPr lang="en-US" sz="2400" dirty="0">
                <a:latin typeface="Arial" pitchFamily="34" charset="0"/>
              </a:rPr>
              <a:t>Aquinas is surrounded by four female figures representing the orthodox study of Philosophy, Astronomy, Theology, and Latin Grammar. You can see what happened to heretics.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E134C0E5-46AF-4144-888E-208A65DBCDD6}" type="slidenum">
              <a:rPr lang="en-US" sz="1200">
                <a:solidFill>
                  <a:schemeClr val="tx1"/>
                </a:solidFill>
                <a:latin typeface="Arial" pitchFamily="34" charset="0"/>
              </a:rPr>
              <a:pPr eaLnBrk="1" hangingPunct="1"/>
              <a:t>5</a:t>
            </a:fld>
            <a:endParaRPr lang="en-US" sz="1200">
              <a:solidFill>
                <a:schemeClr val="tx1"/>
              </a:solidFill>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800">
                <a:latin typeface="Arial" pitchFamily="34" charset="0"/>
              </a:rPr>
              <a:t>Not all of the ideas scholars came up with during this era were good or progressive. Physiognomists like John Lavater believed that personality could be determined by facial characteristics. Not only were his ideas a dead-end scientifically, but they were used to justify racism.</a:t>
            </a:r>
            <a:endParaRPr lang="en-US" sz="18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9E047777-0D4B-4609-AA46-78AADC273E02}" type="slidenum">
              <a:rPr lang="en-US" sz="1200">
                <a:solidFill>
                  <a:schemeClr val="tx1"/>
                </a:solidFill>
                <a:latin typeface="Arial" pitchFamily="34" charset="0"/>
              </a:rPr>
              <a:pPr eaLnBrk="1" hangingPunct="1"/>
              <a:t>6</a:t>
            </a:fld>
            <a:endParaRPr lang="en-US" sz="1200">
              <a:solidFill>
                <a:schemeClr val="tx1"/>
              </a:solidFill>
              <a:latin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800">
                <a:latin typeface="Arial" pitchFamily="34" charset="0"/>
              </a:rPr>
              <a:t>This new freedom was coupled with a growing awareness of the huge variety of human experience.  This was the result of dramatic improvements in communications and transportation. </a:t>
            </a:r>
            <a:endParaRPr lang="en-US" sz="18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33A58F13-F264-4F50-B0ED-0FE0325A11A5}" type="slidenum">
              <a:rPr lang="en-US" sz="1200">
                <a:solidFill>
                  <a:schemeClr val="tx1"/>
                </a:solidFill>
                <a:latin typeface="Arial" pitchFamily="34" charset="0"/>
              </a:rPr>
              <a:pPr eaLnBrk="1" hangingPunct="1"/>
              <a:t>7</a:t>
            </a:fld>
            <a:endParaRPr lang="en-US" sz="1200">
              <a:solidFill>
                <a:schemeClr val="tx1"/>
              </a:solidFill>
              <a:latin typeface="Arial"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2000">
                <a:latin typeface="Arial" pitchFamily="34" charset="0"/>
              </a:rPr>
              <a:t>The expansionist ambitions of European states, which were directed toward the acquisition of colonies, also brought western thinkers into more frequent contact with people whose mere existence challenged their assumptions about the world and man</a:t>
            </a:r>
            <a:r>
              <a:rPr lang="en-US" altLang="zh-CN" sz="2000">
                <a:latin typeface="Arial" pitchFamily="34" charset="0"/>
                <a:sym typeface="WP TypographicSymbols"/>
              </a:rPr>
              <a:t>’</a:t>
            </a:r>
            <a:r>
              <a:rPr lang="en-US" altLang="zh-CN" sz="2000">
                <a:latin typeface="Arial" pitchFamily="34" charset="0"/>
              </a:rPr>
              <a:t>s place in it. </a:t>
            </a:r>
            <a:endParaRPr lang="en-US" sz="2000">
              <a:latin typeface="Arial" pitchFamily="34" charset="0"/>
            </a:endParaRPr>
          </a:p>
          <a:p>
            <a:pPr eaLnBrk="1" hangingPunct="1"/>
            <a:endParaRPr lang="en-US" sz="2000">
              <a:latin typeface="Arial" pitchFamily="34" charset="0"/>
            </a:endParaRPr>
          </a:p>
          <a:p>
            <a:pPr eaLnBrk="1" hangingPunct="1"/>
            <a:endParaRPr lang="en-US" sz="20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EB6697BD-5ECD-424F-8936-898B0AC94D38}" type="slidenum">
              <a:rPr lang="en-US" sz="1200">
                <a:solidFill>
                  <a:schemeClr val="tx1"/>
                </a:solidFill>
                <a:latin typeface="Arial" pitchFamily="34" charset="0"/>
              </a:rPr>
              <a:pPr eaLnBrk="1" hangingPunct="1"/>
              <a:t>8</a:t>
            </a:fld>
            <a:endParaRPr lang="en-US" sz="1200">
              <a:solidFill>
                <a:schemeClr val="tx1"/>
              </a:solidFill>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rPr>
              <a:t>Confronted by the realization that prevailing  Judeo-Christian philosophy might be insufficient to explain the diversity in human behavior,  European philosophers began to develop concepts of socio-political structures  which would eventually result in the idea of a linear trend in the development of civilization. These thinkers were particularly interested  in the question of what is </a:t>
            </a:r>
            <a:r>
              <a:rPr lang="en-US" sz="2000">
                <a:latin typeface="Arial" pitchFamily="34" charset="0"/>
                <a:sym typeface="WP TypographicSymbols"/>
              </a:rPr>
              <a:t>‘</a:t>
            </a:r>
            <a:r>
              <a:rPr lang="en-US" sz="2000">
                <a:latin typeface="Arial" pitchFamily="34" charset="0"/>
              </a:rPr>
              <a:t>natural</a:t>
            </a:r>
            <a:r>
              <a:rPr lang="en-US" sz="2000">
                <a:latin typeface="Arial" pitchFamily="34" charset="0"/>
                <a:sym typeface="WP TypographicSymbols"/>
              </a:rPr>
              <a:t>”</a:t>
            </a:r>
            <a:r>
              <a:rPr lang="en-US" sz="2000">
                <a:latin typeface="Arial" pitchFamily="34" charset="0"/>
              </a:rPr>
              <a:t> to human beings and what could be imposed by society.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66"/>
                </a:solidFill>
                <a:latin typeface="Lucida Sans Unicode" pitchFamily="34" charset="0"/>
              </a:defRPr>
            </a:lvl1pPr>
            <a:lvl2pPr marL="742895" indent="-285729" eaLnBrk="0" hangingPunct="0">
              <a:defRPr sz="2400">
                <a:solidFill>
                  <a:srgbClr val="000066"/>
                </a:solidFill>
                <a:latin typeface="Lucida Sans Unicode" pitchFamily="34" charset="0"/>
              </a:defRPr>
            </a:lvl2pPr>
            <a:lvl3pPr marL="1142915" indent="-228583" eaLnBrk="0" hangingPunct="0">
              <a:defRPr sz="2400">
                <a:solidFill>
                  <a:srgbClr val="000066"/>
                </a:solidFill>
                <a:latin typeface="Lucida Sans Unicode" pitchFamily="34" charset="0"/>
              </a:defRPr>
            </a:lvl3pPr>
            <a:lvl4pPr marL="1600081" indent="-228583" eaLnBrk="0" hangingPunct="0">
              <a:defRPr sz="2400">
                <a:solidFill>
                  <a:srgbClr val="000066"/>
                </a:solidFill>
                <a:latin typeface="Lucida Sans Unicode" pitchFamily="34" charset="0"/>
              </a:defRPr>
            </a:lvl4pPr>
            <a:lvl5pPr marL="2057247" indent="-228583" eaLnBrk="0" hangingPunct="0">
              <a:defRPr sz="2400">
                <a:solidFill>
                  <a:srgbClr val="000066"/>
                </a:solidFill>
                <a:latin typeface="Lucida Sans Unicode" pitchFamily="34" charset="0"/>
              </a:defRPr>
            </a:lvl5pPr>
            <a:lvl6pPr marL="2514413" indent="-228583" eaLnBrk="0" fontAlgn="base" hangingPunct="0">
              <a:spcBef>
                <a:spcPct val="0"/>
              </a:spcBef>
              <a:spcAft>
                <a:spcPct val="0"/>
              </a:spcAft>
              <a:defRPr sz="2400">
                <a:solidFill>
                  <a:srgbClr val="000066"/>
                </a:solidFill>
                <a:latin typeface="Lucida Sans Unicode" pitchFamily="34" charset="0"/>
              </a:defRPr>
            </a:lvl6pPr>
            <a:lvl7pPr marL="2971579" indent="-228583" eaLnBrk="0" fontAlgn="base" hangingPunct="0">
              <a:spcBef>
                <a:spcPct val="0"/>
              </a:spcBef>
              <a:spcAft>
                <a:spcPct val="0"/>
              </a:spcAft>
              <a:defRPr sz="2400">
                <a:solidFill>
                  <a:srgbClr val="000066"/>
                </a:solidFill>
                <a:latin typeface="Lucida Sans Unicode" pitchFamily="34" charset="0"/>
              </a:defRPr>
            </a:lvl7pPr>
            <a:lvl8pPr marL="3428745" indent="-228583" eaLnBrk="0" fontAlgn="base" hangingPunct="0">
              <a:spcBef>
                <a:spcPct val="0"/>
              </a:spcBef>
              <a:spcAft>
                <a:spcPct val="0"/>
              </a:spcAft>
              <a:defRPr sz="2400">
                <a:solidFill>
                  <a:srgbClr val="000066"/>
                </a:solidFill>
                <a:latin typeface="Lucida Sans Unicode" pitchFamily="34" charset="0"/>
              </a:defRPr>
            </a:lvl8pPr>
            <a:lvl9pPr marL="3885911" indent="-228583" eaLnBrk="0" fontAlgn="base" hangingPunct="0">
              <a:spcBef>
                <a:spcPct val="0"/>
              </a:spcBef>
              <a:spcAft>
                <a:spcPct val="0"/>
              </a:spcAft>
              <a:defRPr sz="2400">
                <a:solidFill>
                  <a:srgbClr val="000066"/>
                </a:solidFill>
                <a:latin typeface="Lucida Sans Unicode" pitchFamily="34" charset="0"/>
              </a:defRPr>
            </a:lvl9pPr>
          </a:lstStyle>
          <a:p>
            <a:pPr eaLnBrk="1" hangingPunct="1"/>
            <a:fld id="{9CAEB973-3793-4E12-81A5-4BAF5B141BF5}" type="slidenum">
              <a:rPr lang="en-US" sz="1200">
                <a:solidFill>
                  <a:schemeClr val="tx1"/>
                </a:solidFill>
                <a:latin typeface="Arial" pitchFamily="34" charset="0"/>
              </a:rPr>
              <a:pPr eaLnBrk="1" hangingPunct="1"/>
              <a:t>9</a:t>
            </a:fld>
            <a:endParaRPr lang="en-US" sz="1200">
              <a:solidFill>
                <a:schemeClr val="tx1"/>
              </a:solidFill>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latin typeface="Arial" pitchFamily="34" charset="0"/>
              </a:rPr>
              <a:t>One of the great philosophical debates of the period centered around the question of whether development in the arts and sciences had improved man’s moral character. The French philosopher Rousseau believed that people were good and innocent by nature and that civilization had a corrupting influence on mankind.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44E8F-8BA5-4C04-9CEA-6CB5A1C2CA20}" type="slidenum">
              <a:rPr lang="en-US"/>
              <a:pPr>
                <a:defRPr/>
              </a:pPr>
              <a:t>‹#›</a:t>
            </a:fld>
            <a:endParaRPr lang="en-US"/>
          </a:p>
        </p:txBody>
      </p:sp>
    </p:spTree>
    <p:extLst>
      <p:ext uri="{BB962C8B-B14F-4D97-AF65-F5344CB8AC3E}">
        <p14:creationId xmlns:p14="http://schemas.microsoft.com/office/powerpoint/2010/main" val="257635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7AB9D-3EF0-49EF-B071-2C665C56D897}" type="slidenum">
              <a:rPr lang="en-US"/>
              <a:pPr>
                <a:defRPr/>
              </a:pPr>
              <a:t>‹#›</a:t>
            </a:fld>
            <a:endParaRPr lang="en-US"/>
          </a:p>
        </p:txBody>
      </p:sp>
    </p:spTree>
    <p:extLst>
      <p:ext uri="{BB962C8B-B14F-4D97-AF65-F5344CB8AC3E}">
        <p14:creationId xmlns:p14="http://schemas.microsoft.com/office/powerpoint/2010/main" val="201290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F0AAF3-2E0A-484A-B2F8-F6E696D4A2EE}" type="slidenum">
              <a:rPr lang="en-US"/>
              <a:pPr>
                <a:defRPr/>
              </a:pPr>
              <a:t>‹#›</a:t>
            </a:fld>
            <a:endParaRPr lang="en-US"/>
          </a:p>
        </p:txBody>
      </p:sp>
    </p:spTree>
    <p:extLst>
      <p:ext uri="{BB962C8B-B14F-4D97-AF65-F5344CB8AC3E}">
        <p14:creationId xmlns:p14="http://schemas.microsoft.com/office/powerpoint/2010/main" val="62382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0CD467-ADAD-44F5-834A-D104EBC69B26}" type="slidenum">
              <a:rPr lang="en-US"/>
              <a:pPr>
                <a:defRPr/>
              </a:pPr>
              <a:t>‹#›</a:t>
            </a:fld>
            <a:endParaRPr lang="en-US"/>
          </a:p>
        </p:txBody>
      </p:sp>
    </p:spTree>
    <p:extLst>
      <p:ext uri="{BB962C8B-B14F-4D97-AF65-F5344CB8AC3E}">
        <p14:creationId xmlns:p14="http://schemas.microsoft.com/office/powerpoint/2010/main" val="235179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5E180-0881-461F-B61C-A7CF3DAE95B2}" type="slidenum">
              <a:rPr lang="en-US"/>
              <a:pPr>
                <a:defRPr/>
              </a:pPr>
              <a:t>‹#›</a:t>
            </a:fld>
            <a:endParaRPr lang="en-US"/>
          </a:p>
        </p:txBody>
      </p:sp>
    </p:spTree>
    <p:extLst>
      <p:ext uri="{BB962C8B-B14F-4D97-AF65-F5344CB8AC3E}">
        <p14:creationId xmlns:p14="http://schemas.microsoft.com/office/powerpoint/2010/main" val="248291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B645CA-1982-488F-8260-AB82D4C5B418}" type="slidenum">
              <a:rPr lang="en-US"/>
              <a:pPr>
                <a:defRPr/>
              </a:pPr>
              <a:t>‹#›</a:t>
            </a:fld>
            <a:endParaRPr lang="en-US"/>
          </a:p>
        </p:txBody>
      </p:sp>
    </p:spTree>
    <p:extLst>
      <p:ext uri="{BB962C8B-B14F-4D97-AF65-F5344CB8AC3E}">
        <p14:creationId xmlns:p14="http://schemas.microsoft.com/office/powerpoint/2010/main" val="408554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D514D3-CDF2-4B13-A366-DC9152800741}" type="slidenum">
              <a:rPr lang="en-US"/>
              <a:pPr>
                <a:defRPr/>
              </a:pPr>
              <a:t>‹#›</a:t>
            </a:fld>
            <a:endParaRPr lang="en-US"/>
          </a:p>
        </p:txBody>
      </p:sp>
    </p:spTree>
    <p:extLst>
      <p:ext uri="{BB962C8B-B14F-4D97-AF65-F5344CB8AC3E}">
        <p14:creationId xmlns:p14="http://schemas.microsoft.com/office/powerpoint/2010/main" val="1364546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8C962D-6564-443D-A83E-850C85826A5A}" type="slidenum">
              <a:rPr lang="en-US"/>
              <a:pPr>
                <a:defRPr/>
              </a:pPr>
              <a:t>‹#›</a:t>
            </a:fld>
            <a:endParaRPr lang="en-US"/>
          </a:p>
        </p:txBody>
      </p:sp>
    </p:spTree>
    <p:extLst>
      <p:ext uri="{BB962C8B-B14F-4D97-AF65-F5344CB8AC3E}">
        <p14:creationId xmlns:p14="http://schemas.microsoft.com/office/powerpoint/2010/main" val="336594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235173-1A6B-4B25-842D-14849B6E0DDA}" type="slidenum">
              <a:rPr lang="en-US"/>
              <a:pPr>
                <a:defRPr/>
              </a:pPr>
              <a:t>‹#›</a:t>
            </a:fld>
            <a:endParaRPr lang="en-US"/>
          </a:p>
        </p:txBody>
      </p:sp>
    </p:spTree>
    <p:extLst>
      <p:ext uri="{BB962C8B-B14F-4D97-AF65-F5344CB8AC3E}">
        <p14:creationId xmlns:p14="http://schemas.microsoft.com/office/powerpoint/2010/main" val="203248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B666F4-7CD2-413D-A371-21B00BCA4102}" type="slidenum">
              <a:rPr lang="en-US"/>
              <a:pPr>
                <a:defRPr/>
              </a:pPr>
              <a:t>‹#›</a:t>
            </a:fld>
            <a:endParaRPr lang="en-US"/>
          </a:p>
        </p:txBody>
      </p:sp>
    </p:spTree>
    <p:extLst>
      <p:ext uri="{BB962C8B-B14F-4D97-AF65-F5344CB8AC3E}">
        <p14:creationId xmlns:p14="http://schemas.microsoft.com/office/powerpoint/2010/main" val="402244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581807-C76B-415E-806B-5BAAD50B4F10}" type="slidenum">
              <a:rPr lang="en-US"/>
              <a:pPr>
                <a:defRPr/>
              </a:pPr>
              <a:t>‹#›</a:t>
            </a:fld>
            <a:endParaRPr lang="en-US"/>
          </a:p>
        </p:txBody>
      </p:sp>
    </p:spTree>
    <p:extLst>
      <p:ext uri="{BB962C8B-B14F-4D97-AF65-F5344CB8AC3E}">
        <p14:creationId xmlns:p14="http://schemas.microsoft.com/office/powerpoint/2010/main" val="330744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cs typeface="+mn-cs"/>
              </a:defRPr>
            </a:lvl1pPr>
          </a:lstStyle>
          <a:p>
            <a:pPr>
              <a:defRPr/>
            </a:pPr>
            <a:fld id="{899ABF81-7037-47A4-9D75-0CC61442AA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685800" y="4495800"/>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3200"/>
              <a:t>Introduction to Anthropology</a:t>
            </a:r>
          </a:p>
          <a:p>
            <a:pPr eaLnBrk="1" hangingPunct="1">
              <a:spcBef>
                <a:spcPct val="50000"/>
              </a:spcBef>
            </a:pPr>
            <a:endParaRPr lang="en-US" sz="3200"/>
          </a:p>
        </p:txBody>
      </p:sp>
      <p:pic>
        <p:nvPicPr>
          <p:cNvPr id="2051" name="Picture 6" descr="An old photo of a Batak tribesman wearing a head cloth and a fierce expre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4800"/>
            <a:ext cx="39814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7"/>
          <p:cNvSpPr txBox="1">
            <a:spLocks noChangeArrowheads="1"/>
          </p:cNvSpPr>
          <p:nvPr/>
        </p:nvSpPr>
        <p:spPr bwMode="auto">
          <a:xfrm>
            <a:off x="5029200" y="4419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Batak Tribesman –c. 1880</a:t>
            </a:r>
          </a:p>
        </p:txBody>
      </p:sp>
      <p:sp>
        <p:nvSpPr>
          <p:cNvPr id="2" name="TextBox 1"/>
          <p:cNvSpPr txBox="1"/>
          <p:nvPr/>
        </p:nvSpPr>
        <p:spPr>
          <a:xfrm>
            <a:off x="4557712" y="6144399"/>
            <a:ext cx="4191000" cy="276999"/>
          </a:xfrm>
          <a:prstGeom prst="rect">
            <a:avLst/>
          </a:prstGeom>
          <a:noFill/>
        </p:spPr>
        <p:txBody>
          <a:bodyPr wrap="square" rtlCol="0">
            <a:spAutoFit/>
          </a:bodyPr>
          <a:lstStyle/>
          <a:p>
            <a:pPr algn="r"/>
            <a:r>
              <a:rPr lang="en-US" sz="1200" dirty="0" smtClean="0"/>
              <a:t>© Jennifer L. Anderson </a:t>
            </a:r>
            <a:r>
              <a:rPr lang="en-US" sz="1200" dirty="0" smtClean="0"/>
              <a:t>2014</a:t>
            </a:r>
            <a:endParaRPr lang="en-US" sz="1200"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457200" y="533400"/>
            <a:ext cx="4724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Anthropology began to develop a distinct character as a discipline in its own right in the early nineteenth century.</a:t>
            </a:r>
          </a:p>
        </p:txBody>
      </p:sp>
      <p:pic>
        <p:nvPicPr>
          <p:cNvPr id="11267" name="Picture 6" descr="In old pastel drawing, Napoleon gazes on a mummy in a coffin which a soldier and a black man in a turban have leaned against a pyramid wall. Other members of the expedition look on. One person holds a parasol. There is a pyramid in th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590800"/>
            <a:ext cx="4933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7"/>
          <p:cNvSpPr txBox="1">
            <a:spLocks noChangeArrowheads="1"/>
          </p:cNvSpPr>
          <p:nvPr/>
        </p:nvSpPr>
        <p:spPr bwMode="auto">
          <a:xfrm>
            <a:off x="533400" y="59436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Napoleon in Egypt</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p:cNvSpPr txBox="1">
            <a:spLocks noChangeArrowheads="1"/>
          </p:cNvSpPr>
          <p:nvPr/>
        </p:nvSpPr>
        <p:spPr bwMode="auto">
          <a:xfrm>
            <a:off x="762000" y="1905000"/>
            <a:ext cx="25908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r>
              <a:rPr lang="en-US"/>
              <a:t>Because colonialists often kept detailed diaries and wrote long letters, they became the earliest ethnographers.</a:t>
            </a:r>
          </a:p>
          <a:p>
            <a:pPr eaLnBrk="1" hangingPunct="1"/>
            <a:endParaRPr lang="en-US"/>
          </a:p>
          <a:p>
            <a:pPr eaLnBrk="1" hangingPunct="1">
              <a:spcBef>
                <a:spcPct val="50000"/>
              </a:spcBef>
            </a:pPr>
            <a:endParaRPr lang="en-US"/>
          </a:p>
        </p:txBody>
      </p:sp>
      <p:pic>
        <p:nvPicPr>
          <p:cNvPr id="12291" name="Picture 7" descr="The same picture of a Batak tribesman which was shown in the first slide of the le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66800"/>
            <a:ext cx="39814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8"/>
          <p:cNvSpPr txBox="1">
            <a:spLocks noChangeArrowheads="1"/>
          </p:cNvSpPr>
          <p:nvPr/>
        </p:nvSpPr>
        <p:spPr bwMode="auto">
          <a:xfrm>
            <a:off x="4876800" y="52578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Batak Tribesman –c. 1880</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4572000" y="3962400"/>
            <a:ext cx="4038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In 1838, a society with both intellectual interests and a social agenda similar to  the </a:t>
            </a:r>
            <a:r>
              <a:rPr lang="en-US">
                <a:sym typeface="WP TypographicSymbols"/>
              </a:rPr>
              <a:t>“</a:t>
            </a:r>
            <a:r>
              <a:rPr lang="en-US"/>
              <a:t>Society of the Observers of Man</a:t>
            </a:r>
            <a:r>
              <a:rPr lang="en-US">
                <a:sym typeface="WP TypographicSymbols"/>
              </a:rPr>
              <a:t>”</a:t>
            </a:r>
            <a:r>
              <a:rPr lang="en-US"/>
              <a:t> was formed in London. </a:t>
            </a:r>
          </a:p>
        </p:txBody>
      </p:sp>
      <p:pic>
        <p:nvPicPr>
          <p:cNvPr id="13315" name="Picture 7" descr="A black and white drawing of a kneeling black man with hands clasped in supplication. His hands and feet are in chains and he gazes upward. A banner with the legend reading &quot;Am I not a man and a brother&quot; is displayed near his f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373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An old engraving of a black woman and a white or Creole woman. The black woman is naked from the waist up and wears a wrapped skirt with a head cloth. The light-skinned woman wears a fancy dress with ruffled and an apron. Her hair is piled on top of her head. The two women are tal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38200"/>
            <a:ext cx="28527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5562600" y="5715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600"/>
              <a:t>Women in West Indies</a:t>
            </a:r>
          </a:p>
        </p:txBody>
      </p:sp>
      <p:sp>
        <p:nvSpPr>
          <p:cNvPr id="14340" name="Text Box 6"/>
          <p:cNvSpPr txBox="1">
            <a:spLocks noChangeArrowheads="1"/>
          </p:cNvSpPr>
          <p:nvPr/>
        </p:nvSpPr>
        <p:spPr bwMode="auto">
          <a:xfrm>
            <a:off x="838200" y="1066800"/>
            <a:ext cx="3581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30000"/>
              </a:spcBef>
            </a:pPr>
            <a:r>
              <a:rPr lang="en-US"/>
              <a:t>Their first order of business was an attempt to compare the distinctive characteristics of black and white people. </a:t>
            </a:r>
          </a:p>
          <a:p>
            <a:pPr eaLnBrk="1" hangingPunct="1">
              <a:spcBef>
                <a:spcPct val="50000"/>
              </a:spcBef>
            </a:pPr>
            <a:endParaRPr lang="en-US"/>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A drawing of the heads of people from various races. Each picture is associated with a skull type. At the bottom of the picture are a person who looks Austronesian and a primitive man who looks only slightly evolved from being a primate. In between the two heads at the bottom of the picture are six figures with black or brown skin. Some are black. One is native American. One looks middle-eastern or Turkish. Each is associated with a skull type. At the top of the picture are a Chinese man and William Shakespeare. The implication is that the men at the top of the picture are more evolved or civiliz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43164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6"/>
          <p:cNvSpPr txBox="1">
            <a:spLocks noChangeArrowheads="1"/>
          </p:cNvSpPr>
          <p:nvPr/>
        </p:nvSpPr>
        <p:spPr bwMode="auto">
          <a:xfrm>
            <a:off x="5181600" y="54864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1850 plate on “race” and skull type</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4800600" y="1676400"/>
            <a:ext cx="3429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ltLang="zh-CN">
                <a:ea typeface="宋体" pitchFamily="2" charset="-122"/>
              </a:rPr>
              <a:t>Darwin’s research on natural selection provided an opportunity to separate and clarify concepts of physical and social evolution.</a:t>
            </a:r>
            <a:endParaRPr lang="en-US"/>
          </a:p>
        </p:txBody>
      </p:sp>
      <p:pic>
        <p:nvPicPr>
          <p:cNvPr id="16387" name="Picture 5" descr="A cartoon of Darwin's head on a monkey's body. He is showing a monkey seated next to him his own reflection in a mirror. The money looks surpri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
            <a:ext cx="3276600"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6"/>
          <p:cNvSpPr txBox="1">
            <a:spLocks noChangeArrowheads="1"/>
          </p:cNvSpPr>
          <p:nvPr/>
        </p:nvSpPr>
        <p:spPr bwMode="auto">
          <a:xfrm>
            <a:off x="3505200" y="586740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1874 Print – </a:t>
            </a:r>
            <a:r>
              <a:rPr lang="en-US" sz="1800" i="1"/>
              <a:t>London Sketchbook</a:t>
            </a:r>
            <a:endParaRPr lang="en-US" sz="180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douard Lartet wearing a grim expression. He has mutton chop sidebur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371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A carving of a cave bear on a stone found in the grot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114800"/>
            <a:ext cx="36576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Grotte de Galeinreuth (Bavière) shown in cross section. The grotto reveals various burial and fire pits. Two explorers stand in the cave holding torches to look at draws on the w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762000"/>
            <a:ext cx="403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5257800" y="4953000"/>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r>
              <a:rPr lang="en-US" sz="1800">
                <a:solidFill>
                  <a:schemeClr val="accent2"/>
                </a:solidFill>
              </a:rPr>
              <a:t>Illustrations from L’HOMME PRIMITIF</a:t>
            </a:r>
          </a:p>
          <a:p>
            <a:pPr algn="ctr" eaLnBrk="1" hangingPunct="1"/>
            <a:r>
              <a:rPr lang="en-US" sz="1800">
                <a:solidFill>
                  <a:schemeClr val="accent2"/>
                </a:solidFill>
              </a:rPr>
              <a:t>By LOUIS FIGUIER published in 1876</a:t>
            </a:r>
          </a:p>
        </p:txBody>
      </p:sp>
      <p:sp>
        <p:nvSpPr>
          <p:cNvPr id="17414" name="Text Box 6"/>
          <p:cNvSpPr txBox="1">
            <a:spLocks noChangeArrowheads="1"/>
          </p:cNvSpPr>
          <p:nvPr/>
        </p:nvSpPr>
        <p:spPr bwMode="auto">
          <a:xfrm>
            <a:off x="5562600" y="4411663"/>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altLang="zh-CN" sz="1800">
                <a:solidFill>
                  <a:schemeClr val="accent2"/>
                </a:solidFill>
                <a:ea typeface="宋体" pitchFamily="2" charset="-122"/>
              </a:rPr>
              <a:t>Edouard Lartet</a:t>
            </a:r>
            <a:endParaRPr lang="en-US" sz="1800">
              <a:solidFill>
                <a:schemeClr val="accent2"/>
              </a:solidFill>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609600" y="533400"/>
            <a:ext cx="5181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Feverish enthusiasm for the new concept of biological evolution led to its wholesale application to social arenas.</a:t>
            </a:r>
          </a:p>
        </p:txBody>
      </p:sp>
      <p:pic>
        <p:nvPicPr>
          <p:cNvPr id="18435" name="Picture 6" descr="A stereo picture of Hopi women with their pottery. Two have &quot;butterfly&quot; hair arrangements. Two seated women have their hair in braids. A rug hangs on the wall behind 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4600"/>
            <a:ext cx="69723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7"/>
          <p:cNvSpPr txBox="1">
            <a:spLocks noChangeArrowheads="1"/>
          </p:cNvSpPr>
          <p:nvPr/>
        </p:nvSpPr>
        <p:spPr bwMode="auto">
          <a:xfrm>
            <a:off x="2362200" y="6248400"/>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Stereo-print of “Primitive Artist Indian Women”</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hypothetical drawing of a group of primitive people holding a funeral at the mouth of the grotto. They are seated around a fire and wear clothing made of sk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290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An old engraving of a partially revealed primitive burial with a circle of stones around the bo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1295400" y="4267200"/>
            <a:ext cx="29718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r>
              <a:rPr lang="en-US" sz="1800">
                <a:solidFill>
                  <a:schemeClr val="accent2"/>
                </a:solidFill>
              </a:rPr>
              <a:t>Illustrations from L’HOMME PRIMITIF</a:t>
            </a:r>
          </a:p>
          <a:p>
            <a:pPr eaLnBrk="1" hangingPunct="1"/>
            <a:r>
              <a:rPr lang="en-US" sz="1800">
                <a:solidFill>
                  <a:schemeClr val="accent2"/>
                </a:solidFill>
              </a:rPr>
              <a:t>By LOUIS FIGUIER published in 1876</a:t>
            </a:r>
          </a:p>
          <a:p>
            <a:pPr eaLnBrk="1" hangingPunct="1">
              <a:spcBef>
                <a:spcPct val="50000"/>
              </a:spcBef>
            </a:pPr>
            <a:endParaRPr lang="en-US" sz="1800">
              <a:solidFill>
                <a:schemeClr val="accent2"/>
              </a:solidFill>
            </a:endParaRP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4038600" y="7620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endParaRPr lang="en-US"/>
          </a:p>
        </p:txBody>
      </p:sp>
      <p:pic>
        <p:nvPicPr>
          <p:cNvPr id="20483" name="Picture 5" descr="A young female physical anthropologist looks through a microscope in a lab. There are old-looking bones on the table near the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29718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An anthropologist interviews a local man seated near him. There is a low tale with a book in the background. The interview looks as if it is taking place in the Middle E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810000"/>
            <a:ext cx="39624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7"/>
          <p:cNvSpPr txBox="1">
            <a:spLocks noChangeArrowheads="1"/>
          </p:cNvSpPr>
          <p:nvPr/>
        </p:nvSpPr>
        <p:spPr bwMode="auto">
          <a:xfrm>
            <a:off x="838200" y="5943600"/>
            <a:ext cx="228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600"/>
              <a:t>Physical Anthropologist</a:t>
            </a:r>
          </a:p>
        </p:txBody>
      </p:sp>
      <p:sp>
        <p:nvSpPr>
          <p:cNvPr id="20486" name="Text Box 8"/>
          <p:cNvSpPr txBox="1">
            <a:spLocks noChangeArrowheads="1"/>
          </p:cNvSpPr>
          <p:nvPr/>
        </p:nvSpPr>
        <p:spPr bwMode="auto">
          <a:xfrm>
            <a:off x="4267200" y="6521450"/>
            <a:ext cx="396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600"/>
              <a:t>Cultural Anthropologist/Sociolinguist</a:t>
            </a:r>
          </a:p>
        </p:txBody>
      </p:sp>
      <p:pic>
        <p:nvPicPr>
          <p:cNvPr id="20487" name="Picture 13" descr="Archaeologists work photographing and drawing an old stone wall. It may be a Mayan pyrami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09600"/>
            <a:ext cx="38481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14"/>
          <p:cNvSpPr txBox="1">
            <a:spLocks noChangeArrowheads="1"/>
          </p:cNvSpPr>
          <p:nvPr/>
        </p:nvSpPr>
        <p:spPr bwMode="auto">
          <a:xfrm>
            <a:off x="4343400" y="3352800"/>
            <a:ext cx="358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600"/>
              <a:t>Archaeologists</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685800" y="1143000"/>
            <a:ext cx="3048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ltLang="zh-CN">
                <a:ea typeface="宋体" pitchFamily="2" charset="-122"/>
              </a:rPr>
              <a:t>Anthropology literally means the </a:t>
            </a:r>
            <a:r>
              <a:rPr lang="en-US" altLang="zh-CN">
                <a:ea typeface="宋体" pitchFamily="2" charset="-122"/>
                <a:sym typeface="WP TypographicSymbols"/>
              </a:rPr>
              <a:t>“</a:t>
            </a:r>
            <a:r>
              <a:rPr lang="en-US" altLang="zh-CN">
                <a:ea typeface="宋体" pitchFamily="2" charset="-122"/>
              </a:rPr>
              <a:t>science of mankind.</a:t>
            </a:r>
            <a:r>
              <a:rPr lang="en-US" altLang="zh-CN">
                <a:ea typeface="宋体" pitchFamily="2" charset="-122"/>
                <a:sym typeface="WP TypographicSymbols"/>
              </a:rPr>
              <a:t>”</a:t>
            </a:r>
            <a:endParaRPr lang="en-US">
              <a:sym typeface="WP TypographicSymbols"/>
            </a:endParaRPr>
          </a:p>
        </p:txBody>
      </p:sp>
      <p:pic>
        <p:nvPicPr>
          <p:cNvPr id="3075" name="Picture 6" descr="A composite photo of four people of different ages. There are a pretty young girl with brown hair, a black man with a goatee, a beautiful woman with light skin and curly hair, and an old man wearing a straw 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33600"/>
            <a:ext cx="35337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609600" y="838200"/>
            <a:ext cx="662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3200"/>
              <a:t>The Four Fields of Anthropology</a:t>
            </a:r>
          </a:p>
        </p:txBody>
      </p:sp>
      <p:sp>
        <p:nvSpPr>
          <p:cNvPr id="21507" name="Text Box 5"/>
          <p:cNvSpPr txBox="1">
            <a:spLocks noChangeArrowheads="1"/>
          </p:cNvSpPr>
          <p:nvPr/>
        </p:nvSpPr>
        <p:spPr bwMode="auto">
          <a:xfrm>
            <a:off x="838200" y="2895600"/>
            <a:ext cx="4876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buFontTx/>
              <a:buAutoNum type="arabicPeriod"/>
            </a:pPr>
            <a:r>
              <a:rPr lang="en-US"/>
              <a:t>Physical Anthropology</a:t>
            </a:r>
          </a:p>
          <a:p>
            <a:pPr eaLnBrk="1" hangingPunct="1">
              <a:spcBef>
                <a:spcPct val="50000"/>
              </a:spcBef>
              <a:buFontTx/>
              <a:buAutoNum type="arabicPeriod"/>
            </a:pPr>
            <a:r>
              <a:rPr lang="en-US"/>
              <a:t>Archaeology</a:t>
            </a:r>
          </a:p>
          <a:p>
            <a:pPr eaLnBrk="1" hangingPunct="1">
              <a:spcBef>
                <a:spcPct val="50000"/>
              </a:spcBef>
              <a:buFontTx/>
              <a:buAutoNum type="arabicPeriod"/>
            </a:pPr>
            <a:r>
              <a:rPr lang="en-US"/>
              <a:t>Anthropological Linguistics</a:t>
            </a:r>
          </a:p>
          <a:p>
            <a:pPr eaLnBrk="1" hangingPunct="1">
              <a:spcBef>
                <a:spcPct val="50000"/>
              </a:spcBef>
              <a:buFontTx/>
              <a:buAutoNum type="arabicPeriod"/>
            </a:pPr>
            <a:r>
              <a:rPr lang="en-US"/>
              <a:t>Cultural Anthropology</a:t>
            </a:r>
          </a:p>
        </p:txBody>
      </p:sp>
      <p:pic>
        <p:nvPicPr>
          <p:cNvPr id="21508" name="Picture 6" descr="A cartoon showing a figure in a grass skirt with a feather headdress looking out a window. Two similarly dressed figures are running from the room with lamps, stereos, and a television. The figure at the window sees approaching anthropologists. He says &quot;Anthropologists, anthropologist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133600"/>
            <a:ext cx="3163888"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533400"/>
            <a:ext cx="8229600" cy="1219200"/>
          </a:xfrm>
        </p:spPr>
        <p:txBody>
          <a:bodyPr/>
          <a:lstStyle/>
          <a:p>
            <a:pPr eaLnBrk="1" hangingPunct="1">
              <a:buFontTx/>
              <a:buNone/>
            </a:pPr>
            <a:r>
              <a:rPr lang="en-US" smtClean="0">
                <a:solidFill>
                  <a:schemeClr val="accent2"/>
                </a:solidFill>
                <a:cs typeface="Lucida Sans Unicode" pitchFamily="34" charset="0"/>
              </a:rPr>
              <a:t>Physical Anthropology</a:t>
            </a:r>
          </a:p>
          <a:p>
            <a:pPr eaLnBrk="1" hangingPunct="1">
              <a:buFontTx/>
              <a:buNone/>
            </a:pPr>
            <a:endParaRPr lang="en-US" sz="2000" smtClean="0">
              <a:solidFill>
                <a:schemeClr val="accent2"/>
              </a:solidFill>
              <a:cs typeface="Lucida Sans Unicode" pitchFamily="34" charset="0"/>
            </a:endParaRPr>
          </a:p>
          <a:p>
            <a:pPr eaLnBrk="1" hangingPunct="1"/>
            <a:r>
              <a:rPr lang="en-US" sz="2400" smtClean="0">
                <a:solidFill>
                  <a:schemeClr val="accent2"/>
                </a:solidFill>
                <a:cs typeface="Lucida Sans Unicode" pitchFamily="34" charset="0"/>
              </a:rPr>
              <a:t>Paleoanthropology</a:t>
            </a:r>
          </a:p>
          <a:p>
            <a:pPr eaLnBrk="1" hangingPunct="1"/>
            <a:r>
              <a:rPr lang="en-US" sz="2400" smtClean="0">
                <a:solidFill>
                  <a:schemeClr val="accent2"/>
                </a:solidFill>
                <a:cs typeface="Lucida Sans Unicode" pitchFamily="34" charset="0"/>
              </a:rPr>
              <a:t>Biological Anthropology</a:t>
            </a:r>
          </a:p>
        </p:txBody>
      </p:sp>
      <p:pic>
        <p:nvPicPr>
          <p:cNvPr id="22531" name="Picture 2" descr="A chart showing the current human family tree as revealed by fossils. Starting with an unknown common ancestor of chimps and humans, the branching diagram shows probable relationships and timelines between such human ancestors such as Australopithecus and Homo Erec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66800"/>
            <a:ext cx="3810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457200" y="381000"/>
            <a:ext cx="2667000" cy="838200"/>
          </a:xfrm>
        </p:spPr>
        <p:txBody>
          <a:bodyPr/>
          <a:lstStyle/>
          <a:p>
            <a:pPr eaLnBrk="1" hangingPunct="1">
              <a:buFontTx/>
              <a:buNone/>
            </a:pPr>
            <a:r>
              <a:rPr lang="en-US" smtClean="0">
                <a:solidFill>
                  <a:schemeClr val="accent2"/>
                </a:solidFill>
              </a:rPr>
              <a:t>Archaeology</a:t>
            </a:r>
          </a:p>
        </p:txBody>
      </p:sp>
      <p:pic>
        <p:nvPicPr>
          <p:cNvPr id="23555" name="Picture 4" descr="Three archaeologists peer into a stone lines hole on the big island of Hawaii. The border of the hole is marked with string. They wear tee shirts and sun hats. Dust pans full of soil are placed to one side of the hole. They look as if they are discussing what they have f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5857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2743200" y="5715000"/>
            <a:ext cx="5715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r>
              <a:rPr lang="en-US" sz="1600" i="1"/>
              <a:t>Archaeologists working in Hawaii uncover a stone lined hearth (left to right, Jonathan Carpenter, Calum Wilkenson (back), and Mark McCoy).  </a:t>
            </a:r>
            <a:endParaRPr lang="en-US" sz="1600"/>
          </a:p>
          <a:p>
            <a:pPr eaLnBrk="1" hangingPunct="1"/>
            <a:r>
              <a:rPr lang="en-US"/>
              <a:t> </a:t>
            </a:r>
          </a:p>
          <a:p>
            <a:pPr eaLnBrk="1" hangingPunct="1"/>
            <a:endParaRPr lang="en-US"/>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990600"/>
            <a:ext cx="8229600" cy="1143000"/>
          </a:xfrm>
        </p:spPr>
        <p:txBody>
          <a:bodyPr/>
          <a:lstStyle/>
          <a:p>
            <a:pPr algn="l" eaLnBrk="1" hangingPunct="1"/>
            <a:r>
              <a:rPr lang="en-US" sz="2400" smtClean="0">
                <a:solidFill>
                  <a:srgbClr val="000066"/>
                </a:solidFill>
              </a:rPr>
              <a:t>Anthropological Linguistics</a:t>
            </a:r>
          </a:p>
        </p:txBody>
      </p:sp>
      <p:pic>
        <p:nvPicPr>
          <p:cNvPr id="24579" name="Picture 2" descr="The cover of a book by Velma Pollard called &quot;Dread Talk: The language of the Rastafarians.&quot; There is a modern art picture of a Rastafarian on the cover and a l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302895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A slide about &quot;Dread Talk&quot;. It says &quot;Jamaica, Dread Talk, and Reggae. Dread Talk or Rasta is a form of Jamaican patois spoken by Rastafarians. It breaks down English words and mixes them to create original rasta words, called “up-full” sounds. It is done to reduce contradictions between sounds and meanings of words. For example &quot;understand&quot; is changed to &quot;overstand&quot; and &quot;dedication&quot; is changed to &quot;Livication&quot;. http://gc.sfc.keio.ac.jp/class/2005_13888/slides/06/img/3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43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685800" y="17526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r>
              <a:rPr lang="en-US"/>
              <a:t>Cultural Anthropology</a:t>
            </a:r>
          </a:p>
        </p:txBody>
      </p:sp>
      <p:pic>
        <p:nvPicPr>
          <p:cNvPr id="25603" name="Picture 2" descr="Bilinda Straight works with Samburu pastoralists in northern Kenya on issues relating to consciousness, gender, death, sexuality, inter-ethnic violence, and material culture. In this picture she is shown standing next to a Samburu woman wearing wonderful beaded earrings and collars. Dr. Straight is wearing a pale green shirt. She is middle-aged and has long brown hair. She is smiling at the Samburu woman. http://homepages.wmich.edu/~bstraigh/images/Nolwara-and-m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38957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Ella Schmidt’s research focuses on  transnational indigenous migration from Mexico to the U.S. and the creation of new social formations in both home and host country. In this picture she is shown standing with a crowd of indigenous Mexican farmers. One man is displaying what appears to be some straw and corn silk. Other men standing nearby wear white straw cowboys hats. A local woman in traditional Mexican dress stands with her back to the cam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42941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 photo of Edward Tylor with a long white be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85800"/>
            <a:ext cx="175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1066800" y="32004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Edward Tylor 1832-1917</a:t>
            </a:r>
          </a:p>
        </p:txBody>
      </p:sp>
      <p:sp>
        <p:nvSpPr>
          <p:cNvPr id="26628" name="Text Box 6"/>
          <p:cNvSpPr txBox="1">
            <a:spLocks noChangeArrowheads="1"/>
          </p:cNvSpPr>
          <p:nvPr/>
        </p:nvSpPr>
        <p:spPr bwMode="auto">
          <a:xfrm>
            <a:off x="3657600" y="3581400"/>
            <a:ext cx="4572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The concept of  </a:t>
            </a:r>
            <a:r>
              <a:rPr lang="en-US">
                <a:sym typeface="WP TypographicSymbols"/>
              </a:rPr>
              <a:t>“</a:t>
            </a:r>
            <a:r>
              <a:rPr lang="en-US"/>
              <a:t>culture</a:t>
            </a:r>
            <a:r>
              <a:rPr lang="en-US">
                <a:sym typeface="WP TypographicSymbols"/>
              </a:rPr>
              <a:t>”</a:t>
            </a:r>
            <a:r>
              <a:rPr lang="en-US"/>
              <a:t> became central to the development of theory among social anthropologists and ethnographers.</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143000" y="1447800"/>
            <a:ext cx="7239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r>
              <a:rPr lang="en-US" sz="3600" i="1"/>
              <a:t>Culture . . . is that complex whole which includes knowledge, belief, art, morals, law, custom, and any other capabilities and habits acquired by man as a member of society.</a:t>
            </a:r>
            <a:r>
              <a:rPr lang="en-US" sz="3600">
                <a:solidFill>
                  <a:schemeClr val="tx1"/>
                </a:solidFill>
              </a:rPr>
              <a:t>  </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 photo of Malinowski interviewing a Trobriand sorcerer on a beach. There is a canoe in the background. The sorcerer leans against a palm tree looking thoughtful. He has short curly hair and wears a breech cloth. Malinowski wears boots and riding breeches. His hands are on his hips. He is blond and Teutonic looking. His attitude is dem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90600"/>
            <a:ext cx="77708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1066800" y="5638800"/>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Bronislaw Malinowski interviewing Trobriand sorcerer c. 1917</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762000" y="838200"/>
            <a:ext cx="3352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As time went on anthropologists became more curious about the way certain cultural materials and traits passed from group to group.</a:t>
            </a:r>
          </a:p>
        </p:txBody>
      </p:sp>
      <p:pic>
        <p:nvPicPr>
          <p:cNvPr id="29699" name="Picture 6" descr="A bronze head of an African man wearing a European military helm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
            <a:ext cx="32496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7"/>
          <p:cNvSpPr txBox="1">
            <a:spLocks noChangeArrowheads="1"/>
          </p:cNvSpPr>
          <p:nvPr/>
        </p:nvSpPr>
        <p:spPr bwMode="auto">
          <a:xfrm>
            <a:off x="2133600" y="5105400"/>
            <a:ext cx="2895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Copy of an Ife (Nigerian) bronze head wearing a western military helmet by an artist from  Cameroun</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762000" y="990600"/>
            <a:ext cx="4572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Today, most anthropologists try to integrate a humanistic approach to anthropology with scientific techniques.</a:t>
            </a:r>
          </a:p>
        </p:txBody>
      </p:sp>
      <p:pic>
        <p:nvPicPr>
          <p:cNvPr id="30723" name="Picture 6" descr="An anthropologist sits on a bench interviewing another man and taking notes. The man being interviewed wears blue pants and a light blue shirt. He has brown skin. The anthropologist is white and wears a purple tee shirt and khaki pants. The interviewee's family looks out a window behind h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76600"/>
            <a:ext cx="39814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5181600" y="1143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30000"/>
              </a:spcBef>
            </a:pPr>
            <a:endParaRPr lang="en-US">
              <a:solidFill>
                <a:schemeClr val="accent2"/>
              </a:solidFill>
            </a:endParaRPr>
          </a:p>
        </p:txBody>
      </p:sp>
      <p:pic>
        <p:nvPicPr>
          <p:cNvPr id="4099" name="Picture 7" descr="A section of a classic painting of Socrates lecturing in the forum. The on-lookers are wearing tog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4191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8"/>
          <p:cNvSpPr txBox="1">
            <a:spLocks noChangeArrowheads="1"/>
          </p:cNvSpPr>
          <p:nvPr/>
        </p:nvSpPr>
        <p:spPr bwMode="auto">
          <a:xfrm>
            <a:off x="4800600" y="609600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600"/>
              <a:t>Socrates</a:t>
            </a:r>
          </a:p>
        </p:txBody>
      </p:sp>
      <p:sp>
        <p:nvSpPr>
          <p:cNvPr id="4101" name="Text Box 9"/>
          <p:cNvSpPr txBox="1">
            <a:spLocks noChangeArrowheads="1"/>
          </p:cNvSpPr>
          <p:nvPr/>
        </p:nvSpPr>
        <p:spPr bwMode="auto">
          <a:xfrm>
            <a:off x="5257800" y="1219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30000"/>
              </a:spcBef>
            </a:pPr>
            <a:endParaRPr lang="en-US"/>
          </a:p>
        </p:txBody>
      </p:sp>
      <p:sp>
        <p:nvSpPr>
          <p:cNvPr id="4102" name="Text Box 10"/>
          <p:cNvSpPr txBox="1">
            <a:spLocks noChangeArrowheads="1"/>
          </p:cNvSpPr>
          <p:nvPr/>
        </p:nvSpPr>
        <p:spPr bwMode="auto">
          <a:xfrm>
            <a:off x="5029200" y="1371600"/>
            <a:ext cx="3505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ltLang="zh-CN">
                <a:solidFill>
                  <a:schemeClr val="accent2"/>
                </a:solidFill>
                <a:ea typeface="宋体" pitchFamily="2" charset="-122"/>
              </a:rPr>
              <a:t>The social or behavioral sciences </a:t>
            </a:r>
            <a:r>
              <a:rPr lang="en-US">
                <a:solidFill>
                  <a:schemeClr val="accent2"/>
                </a:solidFill>
              </a:rPr>
              <a:t>grew out of inquiries about the nature of</a:t>
            </a:r>
            <a:r>
              <a:rPr lang="en-US" b="1">
                <a:solidFill>
                  <a:schemeClr val="accent2"/>
                </a:solidFill>
              </a:rPr>
              <a:t> </a:t>
            </a:r>
            <a:r>
              <a:rPr lang="en-US">
                <a:solidFill>
                  <a:schemeClr val="accent2"/>
                </a:solidFill>
              </a:rPr>
              <a:t>humanity which date back to Greek and Roman times.</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St. Thomas is standing in the center of the photo wearing a white gown and black cape. He has a monk's tonsure. The four figures on each side of him are women in medieval dress. St. Thomas has his foot on a fallen old man who represents here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
            <a:ext cx="73437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9"/>
          <p:cNvSpPr txBox="1">
            <a:spLocks noChangeArrowheads="1"/>
          </p:cNvSpPr>
          <p:nvPr/>
        </p:nvSpPr>
        <p:spPr bwMode="auto">
          <a:xfrm>
            <a:off x="1219200" y="5715000"/>
            <a:ext cx="6858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r>
              <a:rPr lang="en-US" sz="1800" b="1"/>
              <a:t>Triumph of St Thomas Aquinas over the Heretics (detail) </a:t>
            </a:r>
            <a:r>
              <a:rPr lang="en-US" sz="1800"/>
              <a:t>(1489-91) Fresco</a:t>
            </a:r>
            <a:br>
              <a:rPr lang="en-US" sz="1800"/>
            </a:br>
            <a:r>
              <a:rPr lang="en-US" sz="1800"/>
              <a:t>S. Maria sopra Minerva, Rome</a:t>
            </a:r>
            <a:br>
              <a:rPr lang="en-US" sz="1800"/>
            </a:br>
            <a:r>
              <a:rPr lang="en-US" sz="1800"/>
              <a:t/>
            </a:r>
            <a:br>
              <a:rPr lang="en-US" sz="1800"/>
            </a:br>
            <a:endParaRPr lang="en-US" sz="180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609600" y="609600"/>
            <a:ext cx="3810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ltLang="zh-CN">
                <a:ea typeface="宋体" pitchFamily="2" charset="-122"/>
              </a:rPr>
              <a:t>The idea that human society was an appropriate scientific area of study began to develop in seventeenth century Europe.</a:t>
            </a:r>
            <a:endParaRPr lang="en-US"/>
          </a:p>
        </p:txBody>
      </p:sp>
      <p:pic>
        <p:nvPicPr>
          <p:cNvPr id="6147" name="Picture 5" descr="A black and white engraving of Lavater writing intently at a table. He wears breeches and a tail coat. There is a stocking cap on his head. He sits in front of a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3400"/>
            <a:ext cx="4167188"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6"/>
          <p:cNvSpPr txBox="1">
            <a:spLocks noChangeArrowheads="1"/>
          </p:cNvSpPr>
          <p:nvPr/>
        </p:nvSpPr>
        <p:spPr bwMode="auto">
          <a:xfrm>
            <a:off x="4876800" y="49530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800"/>
              <a:t>Physiognomist John Lavater</a:t>
            </a:r>
          </a:p>
        </p:txBody>
      </p:sp>
      <p:pic>
        <p:nvPicPr>
          <p:cNvPr id="6149" name="Picture 8" descr="One of Lavater's drawings of five men's faces. One wears a Roman helmet. Another wears a turban with a lot of feathers on it. All the men have fierce expressions. They have similar heavy brows and their noses are the same sha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200400"/>
            <a:ext cx="1905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An engraving showing Voltaire seated at a table writing with a quill pen. He wears a long white wig. King Fredrick is stands next to him talking and gesturing with his hands. The King wears a military uniform with a tri-corner 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358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8"/>
          <p:cNvSpPr txBox="1">
            <a:spLocks noChangeArrowheads="1"/>
          </p:cNvSpPr>
          <p:nvPr/>
        </p:nvSpPr>
        <p:spPr bwMode="auto">
          <a:xfrm>
            <a:off x="4876800" y="59436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Voltaire and King Fredrick II of Prussia</a:t>
            </a:r>
          </a:p>
        </p:txBody>
      </p:sp>
      <p:sp>
        <p:nvSpPr>
          <p:cNvPr id="7172" name="Text Box 9"/>
          <p:cNvSpPr txBox="1">
            <a:spLocks noChangeArrowheads="1"/>
          </p:cNvSpPr>
          <p:nvPr/>
        </p:nvSpPr>
        <p:spPr bwMode="auto">
          <a:xfrm>
            <a:off x="609600" y="1143000"/>
            <a:ext cx="3048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ltLang="zh-CN">
                <a:ea typeface="宋体" pitchFamily="2" charset="-122"/>
              </a:rPr>
              <a:t>For the most part, however, the Age of Enlightenment meant that intellectuals were free, within limits, to talk and think about what was good and bad in their societies and in others.</a:t>
            </a:r>
            <a:endParaRPr 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57200" y="4267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endParaRPr lang="en-US"/>
          </a:p>
        </p:txBody>
      </p:sp>
      <p:pic>
        <p:nvPicPr>
          <p:cNvPr id="8195" name="Picture 5" descr="A black and white engraving showing a canoe load of Maori warriors. They are raising their spears. They wear cloaks with one shoulder bare. One man seems to be their chi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19200"/>
            <a:ext cx="746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p:cNvSpPr txBox="1">
            <a:spLocks noChangeArrowheads="1"/>
          </p:cNvSpPr>
          <p:nvPr/>
        </p:nvSpPr>
        <p:spPr bwMode="auto">
          <a:xfrm>
            <a:off x="1828800" y="5943600"/>
            <a:ext cx="548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600"/>
              <a:t>Maoris - 1769</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An old engraving of the interior of a house in the Aleutian islands. Inner rafters of wood are exposed. A child climbs a pole or ladder in the center of the picture. To one side, a man gazes at a woman with a baby on a cradle board. Other people prepare food. One man holds a child on his k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19200"/>
            <a:ext cx="7315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1447800" y="586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algn="ctr" eaLnBrk="1" hangingPunct="1">
              <a:spcBef>
                <a:spcPct val="50000"/>
              </a:spcBef>
            </a:pPr>
            <a:r>
              <a:rPr lang="en-US" sz="1800"/>
              <a:t>Aleutian Islands -1778- Voyage of Captain Cook</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 romantic engraving of an Inca man and woman fleeing a burning building. They wear skirts of feathers and feather headdresses. The woman's arms are clasped across her bare breasts. They look very noble and they are suffering. Their features are classically European and they have light 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37719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4572000" y="6019800"/>
            <a:ext cx="3124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sz="1600"/>
              <a:t>Incas of Peru from 1777 print</a:t>
            </a:r>
          </a:p>
        </p:txBody>
      </p:sp>
      <p:sp>
        <p:nvSpPr>
          <p:cNvPr id="10244" name="Text Box 6"/>
          <p:cNvSpPr txBox="1">
            <a:spLocks noChangeArrowheads="1"/>
          </p:cNvSpPr>
          <p:nvPr/>
        </p:nvSpPr>
        <p:spPr bwMode="auto">
          <a:xfrm>
            <a:off x="5029200" y="838200"/>
            <a:ext cx="3124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66"/>
                </a:solidFill>
                <a:latin typeface="Lucida Sans Unicode" pitchFamily="34" charset="0"/>
              </a:defRPr>
            </a:lvl1pPr>
            <a:lvl2pPr marL="742950" indent="-285750" eaLnBrk="0" hangingPunct="0">
              <a:defRPr sz="2400">
                <a:solidFill>
                  <a:srgbClr val="000066"/>
                </a:solidFill>
                <a:latin typeface="Lucida Sans Unicode" pitchFamily="34" charset="0"/>
              </a:defRPr>
            </a:lvl2pPr>
            <a:lvl3pPr marL="1143000" indent="-228600" eaLnBrk="0" hangingPunct="0">
              <a:defRPr sz="2400">
                <a:solidFill>
                  <a:srgbClr val="000066"/>
                </a:solidFill>
                <a:latin typeface="Lucida Sans Unicode" pitchFamily="34" charset="0"/>
              </a:defRPr>
            </a:lvl3pPr>
            <a:lvl4pPr marL="1600200" indent="-228600" eaLnBrk="0" hangingPunct="0">
              <a:defRPr sz="2400">
                <a:solidFill>
                  <a:srgbClr val="000066"/>
                </a:solidFill>
                <a:latin typeface="Lucida Sans Unicode" pitchFamily="34" charset="0"/>
              </a:defRPr>
            </a:lvl4pPr>
            <a:lvl5pPr marL="2057400" indent="-228600" eaLnBrk="0" hangingPunct="0">
              <a:defRPr sz="2400">
                <a:solidFill>
                  <a:srgbClr val="000066"/>
                </a:solidFill>
                <a:latin typeface="Lucida Sans Unicode" pitchFamily="34" charset="0"/>
              </a:defRPr>
            </a:lvl5pPr>
            <a:lvl6pPr marL="2514600" indent="-228600" eaLnBrk="0" fontAlgn="base" hangingPunct="0">
              <a:spcBef>
                <a:spcPct val="0"/>
              </a:spcBef>
              <a:spcAft>
                <a:spcPct val="0"/>
              </a:spcAft>
              <a:defRPr sz="2400">
                <a:solidFill>
                  <a:srgbClr val="000066"/>
                </a:solidFill>
                <a:latin typeface="Lucida Sans Unicode" pitchFamily="34" charset="0"/>
              </a:defRPr>
            </a:lvl6pPr>
            <a:lvl7pPr marL="2971800" indent="-228600" eaLnBrk="0" fontAlgn="base" hangingPunct="0">
              <a:spcBef>
                <a:spcPct val="0"/>
              </a:spcBef>
              <a:spcAft>
                <a:spcPct val="0"/>
              </a:spcAft>
              <a:defRPr sz="2400">
                <a:solidFill>
                  <a:srgbClr val="000066"/>
                </a:solidFill>
                <a:latin typeface="Lucida Sans Unicode" pitchFamily="34" charset="0"/>
              </a:defRPr>
            </a:lvl7pPr>
            <a:lvl8pPr marL="3429000" indent="-228600" eaLnBrk="0" fontAlgn="base" hangingPunct="0">
              <a:spcBef>
                <a:spcPct val="0"/>
              </a:spcBef>
              <a:spcAft>
                <a:spcPct val="0"/>
              </a:spcAft>
              <a:defRPr sz="2400">
                <a:solidFill>
                  <a:srgbClr val="000066"/>
                </a:solidFill>
                <a:latin typeface="Lucida Sans Unicode" pitchFamily="34" charset="0"/>
              </a:defRPr>
            </a:lvl8pPr>
            <a:lvl9pPr marL="3886200" indent="-228600" eaLnBrk="0" fontAlgn="base" hangingPunct="0">
              <a:spcBef>
                <a:spcPct val="0"/>
              </a:spcBef>
              <a:spcAft>
                <a:spcPct val="0"/>
              </a:spcAft>
              <a:defRPr sz="2400">
                <a:solidFill>
                  <a:srgbClr val="000066"/>
                </a:solidFill>
                <a:latin typeface="Lucida Sans Unicode" pitchFamily="34" charset="0"/>
              </a:defRPr>
            </a:lvl9pPr>
          </a:lstStyle>
          <a:p>
            <a:pPr eaLnBrk="1" hangingPunct="1">
              <a:spcBef>
                <a:spcPct val="50000"/>
              </a:spcBef>
            </a:pPr>
            <a:r>
              <a:rPr lang="en-US"/>
              <a:t>One of the most influential ideas of the era was the concept of the “Noble Savage.”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AS_AUDIO" val="1"/>
  <p:tag name="AUDIO_FILE_LOCATION" val="C:\Users\Jennifer\Documents\Cultural Anthropology\New Cultural Anthro PP\NW1 Introduction to Anthropology.pptx.mov"/>
  <p:tag name="MOVIE_LENGTH" val="588137"/>
  <p:tag name="START_FRAMES_STRING" val="256,0,1688,257,1688,15717,258,17405,11837,281,29242,12746,259,41988,14425,260,56413,13199,261,69612,9080,262,78692,16474,263,95166,15729,264,110895,14643,274,125538,32314,265,157852,29750,266,187602,11194,278,198796,4957,267,203753,18765,279,222518,38211,268,260729,28678,280,289407,4004,269,293411,9281,275,302692,7026,282,309718,46795,283,356513,47704,284,404217,24846,285,429063,20885,270,449948,11551,271,461499,12399,272,473898,33428,273,507326,40888,276,548214,39923,"/>
  <p:tag name="AUTHOR_TEXT" val="Jennifer Anderson"/>
  <p:tag name="COPYRIGHT_TEXT" val="Jennifer Anderson"/>
  <p:tag name="DATE_TEXT" val="11/12/2007"/>
  <p:tag name="TITLE_TEXT" val="Introduction to Anthropology 1"/>
  <p:tag name="COURSE_TEXT" val="Cultural Anthropology"/>
</p:tagLst>
</file>

<file path=ppt/tags/tag10.xml><?xml version="1.0" encoding="utf-8"?>
<p:tagLst xmlns:a="http://schemas.openxmlformats.org/drawingml/2006/main" xmlns:r="http://schemas.openxmlformats.org/officeDocument/2006/relationships" xmlns:p="http://schemas.openxmlformats.org/presentationml/2006/main">
  <p:tag name="SLIDE_TITLE" val="The Nobel Savage"/>
</p:tagLst>
</file>

<file path=ppt/tags/tag11.xml><?xml version="1.0" encoding="utf-8"?>
<p:tagLst xmlns:a="http://schemas.openxmlformats.org/drawingml/2006/main" xmlns:r="http://schemas.openxmlformats.org/officeDocument/2006/relationships" xmlns:p="http://schemas.openxmlformats.org/presentationml/2006/main">
  <p:tag name="SLIDE_TITLE" val="The Society of the Observers of Man"/>
</p:tagLst>
</file>

<file path=ppt/tags/tag12.xml><?xml version="1.0" encoding="utf-8"?>
<p:tagLst xmlns:a="http://schemas.openxmlformats.org/drawingml/2006/main" xmlns:r="http://schemas.openxmlformats.org/officeDocument/2006/relationships" xmlns:p="http://schemas.openxmlformats.org/presentationml/2006/main">
  <p:tag name="SLIDE_TITLE" val="Early Ethnographers"/>
</p:tagLst>
</file>

<file path=ppt/tags/tag13.xml><?xml version="1.0" encoding="utf-8"?>
<p:tagLst xmlns:a="http://schemas.openxmlformats.org/drawingml/2006/main" xmlns:r="http://schemas.openxmlformats.org/officeDocument/2006/relationships" xmlns:p="http://schemas.openxmlformats.org/presentationml/2006/main">
  <p:tag name="SLIDE_TITLE" val="The Society for the Protection of Aborigines"/>
</p:tagLst>
</file>

<file path=ppt/tags/tag14.xml><?xml version="1.0" encoding="utf-8"?>
<p:tagLst xmlns:a="http://schemas.openxmlformats.org/drawingml/2006/main" xmlns:r="http://schemas.openxmlformats.org/officeDocument/2006/relationships" xmlns:p="http://schemas.openxmlformats.org/presentationml/2006/main">
  <p:tag name="SLIDE_TITLE" val="Differences Between Black and White"/>
</p:tagLst>
</file>

<file path=ppt/tags/tag15.xml><?xml version="1.0" encoding="utf-8"?>
<p:tagLst xmlns:a="http://schemas.openxmlformats.org/drawingml/2006/main" xmlns:r="http://schemas.openxmlformats.org/officeDocument/2006/relationships" xmlns:p="http://schemas.openxmlformats.org/presentationml/2006/main">
  <p:tag name="SLIDE_TITLE" val="A Racist Evolutionary Hierarchy"/>
</p:tagLst>
</file>

<file path=ppt/tags/tag16.xml><?xml version="1.0" encoding="utf-8"?>
<p:tagLst xmlns:a="http://schemas.openxmlformats.org/drawingml/2006/main" xmlns:r="http://schemas.openxmlformats.org/officeDocument/2006/relationships" xmlns:p="http://schemas.openxmlformats.org/presentationml/2006/main">
  <p:tag name="SLIDE_TITLE" val="The Darwinian Challenge"/>
</p:tagLst>
</file>

<file path=ppt/tags/tag17.xml><?xml version="1.0" encoding="utf-8"?>
<p:tagLst xmlns:a="http://schemas.openxmlformats.org/drawingml/2006/main" xmlns:r="http://schemas.openxmlformats.org/officeDocument/2006/relationships" xmlns:p="http://schemas.openxmlformats.org/presentationml/2006/main">
  <p:tag name="SLIDE_TITLE" val="Challenging Biblical Assumptions"/>
</p:tagLst>
</file>

<file path=ppt/tags/tag18.xml><?xml version="1.0" encoding="utf-8"?>
<p:tagLst xmlns:a="http://schemas.openxmlformats.org/drawingml/2006/main" xmlns:r="http://schemas.openxmlformats.org/officeDocument/2006/relationships" xmlns:p="http://schemas.openxmlformats.org/presentationml/2006/main">
  <p:tag name="SLIDE_TITLE" val="Primitive People"/>
</p:tagLst>
</file>

<file path=ppt/tags/tag19.xml><?xml version="1.0" encoding="utf-8"?>
<p:tagLst xmlns:a="http://schemas.openxmlformats.org/drawingml/2006/main" xmlns:r="http://schemas.openxmlformats.org/officeDocument/2006/relationships" xmlns:p="http://schemas.openxmlformats.org/presentationml/2006/main">
  <p:tag name="SLIDE_TITLE" val="Physical and Culture Begin to Diverge"/>
</p:tagLst>
</file>

<file path=ppt/tags/tag2.xml><?xml version="1.0" encoding="utf-8"?>
<p:tagLst xmlns:a="http://schemas.openxmlformats.org/drawingml/2006/main" xmlns:r="http://schemas.openxmlformats.org/officeDocument/2006/relationships" xmlns:p="http://schemas.openxmlformats.org/presentationml/2006/main">
  <p:tag name="SLIDE_TITLE" val="What is Anthropology?"/>
</p:tagLst>
</file>

<file path=ppt/tags/tag20.xml><?xml version="1.0" encoding="utf-8"?>
<p:tagLst xmlns:a="http://schemas.openxmlformats.org/drawingml/2006/main" xmlns:r="http://schemas.openxmlformats.org/officeDocument/2006/relationships" xmlns:p="http://schemas.openxmlformats.org/presentationml/2006/main">
  <p:tag name="SLIDE_TITLE" val="Physical, Cultural, and Archaeology"/>
</p:tagLst>
</file>

<file path=ppt/tags/tag21.xml><?xml version="1.0" encoding="utf-8"?>
<p:tagLst xmlns:a="http://schemas.openxmlformats.org/drawingml/2006/main" xmlns:r="http://schemas.openxmlformats.org/officeDocument/2006/relationships" xmlns:p="http://schemas.openxmlformats.org/presentationml/2006/main">
  <p:tag name="SLIDE_TITLE" val="The Four Fields"/>
</p:tagLst>
</file>

<file path=ppt/tags/tag22.xml><?xml version="1.0" encoding="utf-8"?>
<p:tagLst xmlns:a="http://schemas.openxmlformats.org/drawingml/2006/main" xmlns:r="http://schemas.openxmlformats.org/officeDocument/2006/relationships" xmlns:p="http://schemas.openxmlformats.org/presentationml/2006/main">
  <p:tag name="SLIDE_TITLE" val="Physical Anthropology"/>
</p:tagLst>
</file>

<file path=ppt/tags/tag23.xml><?xml version="1.0" encoding="utf-8"?>
<p:tagLst xmlns:a="http://schemas.openxmlformats.org/drawingml/2006/main" xmlns:r="http://schemas.openxmlformats.org/officeDocument/2006/relationships" xmlns:p="http://schemas.openxmlformats.org/presentationml/2006/main">
  <p:tag name="SLIDE_TITLE" val="Archaeology"/>
</p:tagLst>
</file>

<file path=ppt/tags/tag24.xml><?xml version="1.0" encoding="utf-8"?>
<p:tagLst xmlns:a="http://schemas.openxmlformats.org/drawingml/2006/main" xmlns:r="http://schemas.openxmlformats.org/officeDocument/2006/relationships" xmlns:p="http://schemas.openxmlformats.org/presentationml/2006/main">
  <p:tag name="SLIDE_TITLE" val="Cultural Anthropology"/>
</p:tagLst>
</file>

<file path=ppt/tags/tag25.xml><?xml version="1.0" encoding="utf-8"?>
<p:tagLst xmlns:a="http://schemas.openxmlformats.org/drawingml/2006/main" xmlns:r="http://schemas.openxmlformats.org/officeDocument/2006/relationships" xmlns:p="http://schemas.openxmlformats.org/presentationml/2006/main">
  <p:tag name="SLIDE_TITLE" val="The Concept of Culture"/>
</p:tagLst>
</file>

<file path=ppt/tags/tag26.xml><?xml version="1.0" encoding="utf-8"?>
<p:tagLst xmlns:a="http://schemas.openxmlformats.org/drawingml/2006/main" xmlns:r="http://schemas.openxmlformats.org/officeDocument/2006/relationships" xmlns:p="http://schemas.openxmlformats.org/presentationml/2006/main">
  <p:tag name="SLIDE_TITLE" val="The Definition of Culture"/>
</p:tagLst>
</file>

<file path=ppt/tags/tag27.xml><?xml version="1.0" encoding="utf-8"?>
<p:tagLst xmlns:a="http://schemas.openxmlformats.org/drawingml/2006/main" xmlns:r="http://schemas.openxmlformats.org/officeDocument/2006/relationships" xmlns:p="http://schemas.openxmlformats.org/presentationml/2006/main">
  <p:tag name="SLIDE_TITLE" val="Participant Observation"/>
</p:tagLst>
</file>

<file path=ppt/tags/tag28.xml><?xml version="1.0" encoding="utf-8"?>
<p:tagLst xmlns:a="http://schemas.openxmlformats.org/drawingml/2006/main" xmlns:r="http://schemas.openxmlformats.org/officeDocument/2006/relationships" xmlns:p="http://schemas.openxmlformats.org/presentationml/2006/main">
  <p:tag name="SLIDE_TITLE" val="Diffusion"/>
</p:tagLst>
</file>

<file path=ppt/tags/tag29.xml><?xml version="1.0" encoding="utf-8"?>
<p:tagLst xmlns:a="http://schemas.openxmlformats.org/drawingml/2006/main" xmlns:r="http://schemas.openxmlformats.org/officeDocument/2006/relationships" xmlns:p="http://schemas.openxmlformats.org/presentationml/2006/main">
  <p:tag name="SLIDE_TITLE" val="Anthropology Today"/>
</p:tagLst>
</file>

<file path=ppt/tags/tag3.xml><?xml version="1.0" encoding="utf-8"?>
<p:tagLst xmlns:a="http://schemas.openxmlformats.org/drawingml/2006/main" xmlns:r="http://schemas.openxmlformats.org/officeDocument/2006/relationships" xmlns:p="http://schemas.openxmlformats.org/presentationml/2006/main">
  <p:tag name="SLIDE_TITLE" val="Defining Anthropology"/>
</p:tagLst>
</file>

<file path=ppt/tags/tag4.xml><?xml version="1.0" encoding="utf-8"?>
<p:tagLst xmlns:a="http://schemas.openxmlformats.org/drawingml/2006/main" xmlns:r="http://schemas.openxmlformats.org/officeDocument/2006/relationships" xmlns:p="http://schemas.openxmlformats.org/presentationml/2006/main">
  <p:tag name="SLIDE_TITLE" val="The Origin of Social Sciences"/>
</p:tagLst>
</file>

<file path=ppt/tags/tag5.xml><?xml version="1.0" encoding="utf-8"?>
<p:tagLst xmlns:a="http://schemas.openxmlformats.org/drawingml/2006/main" xmlns:r="http://schemas.openxmlformats.org/officeDocument/2006/relationships" xmlns:p="http://schemas.openxmlformats.org/presentationml/2006/main">
  <p:tag name="SLIDE_TITLE" val="The Dark Ages"/>
</p:tagLst>
</file>

<file path=ppt/tags/tag6.xml><?xml version="1.0" encoding="utf-8"?>
<p:tagLst xmlns:a="http://schemas.openxmlformats.org/drawingml/2006/main" xmlns:r="http://schemas.openxmlformats.org/officeDocument/2006/relationships" xmlns:p="http://schemas.openxmlformats.org/presentationml/2006/main">
  <p:tag name="SLIDE_TITLE" val="Dead-Ends"/>
</p:tagLst>
</file>

<file path=ppt/tags/tag7.xml><?xml version="1.0" encoding="utf-8"?>
<p:tagLst xmlns:a="http://schemas.openxmlformats.org/drawingml/2006/main" xmlns:r="http://schemas.openxmlformats.org/officeDocument/2006/relationships" xmlns:p="http://schemas.openxmlformats.org/presentationml/2006/main">
  <p:tag name="SLIDE_TITLE" val="The Age of Enlightenment"/>
</p:tagLst>
</file>

<file path=ppt/tags/tag8.xml><?xml version="1.0" encoding="utf-8"?>
<p:tagLst xmlns:a="http://schemas.openxmlformats.org/drawingml/2006/main" xmlns:r="http://schemas.openxmlformats.org/officeDocument/2006/relationships" xmlns:p="http://schemas.openxmlformats.org/presentationml/2006/main">
  <p:tag name="SLIDE_TITLE" val="Encountering Unknown Cultures"/>
</p:tagLst>
</file>

<file path=ppt/tags/tag9.xml><?xml version="1.0" encoding="utf-8"?>
<p:tagLst xmlns:a="http://schemas.openxmlformats.org/drawingml/2006/main" xmlns:r="http://schemas.openxmlformats.org/officeDocument/2006/relationships" xmlns:p="http://schemas.openxmlformats.org/presentationml/2006/main">
  <p:tag name="SLIDE_TITLE" val="Cultural Common Ground"/>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2709</Words>
  <Application>Microsoft Office PowerPoint</Application>
  <PresentationFormat>On-screen Show (4:3)</PresentationFormat>
  <Paragraphs>121</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Anthropological Linguistics</vt:lpstr>
      <vt:lpstr>PowerPoint Presentation</vt:lpstr>
      <vt:lpstr>PowerPoint Presentation</vt:lpstr>
      <vt:lpstr>PowerPoint Presentation</vt:lpstr>
      <vt:lpstr>PowerPoint Presentation</vt:lpstr>
      <vt:lpstr>PowerPoint Presentation</vt:lpstr>
      <vt:lpstr>PowerPoint Presentation</vt:lpstr>
    </vt:vector>
  </TitlesOfParts>
  <Company>CABRILLO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Anderson</dc:creator>
  <cp:lastModifiedBy>Jennifer</cp:lastModifiedBy>
  <cp:revision>64</cp:revision>
  <cp:lastPrinted>2011-01-24T17:03:14Z</cp:lastPrinted>
  <dcterms:created xsi:type="dcterms:W3CDTF">2004-08-20T19:33:46Z</dcterms:created>
  <dcterms:modified xsi:type="dcterms:W3CDTF">2014-08-24T17:05:47Z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